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video/unknown"/>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media2.jpg" ContentType="video/unknown"/>
  <Override PartName="/ppt/media/image5.gif" ContentType="image/gif"/>
  <Override PartName="/ppt/media/image7.gif" ContentType="image/gif"/>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257" r:id="rId6"/>
    <p:sldId id="258" r:id="rId7"/>
    <p:sldId id="259" r:id="rId8"/>
    <p:sldId id="260" r:id="rId9"/>
    <p:sldId id="263" r:id="rId10"/>
    <p:sldId id="261" r:id="rId11"/>
    <p:sldId id="262" r:id="rId12"/>
    <p:sldId id="264" r:id="rId13"/>
    <p:sldId id="283" r:id="rId14"/>
    <p:sldId id="284" r:id="rId15"/>
    <p:sldId id="265" r:id="rId16"/>
    <p:sldId id="267" r:id="rId17"/>
    <p:sldId id="266" r:id="rId18"/>
    <p:sldId id="268" r:id="rId19"/>
    <p:sldId id="270" r:id="rId20"/>
    <p:sldId id="269" r:id="rId21"/>
    <p:sldId id="285" r:id="rId22"/>
    <p:sldId id="271" r:id="rId23"/>
    <p:sldId id="272" r:id="rId24"/>
    <p:sldId id="273" r:id="rId25"/>
    <p:sldId id="274" r:id="rId26"/>
    <p:sldId id="275" r:id="rId27"/>
    <p:sldId id="278" r:id="rId28"/>
    <p:sldId id="279" r:id="rId29"/>
    <p:sldId id="280" r:id="rId30"/>
    <p:sldId id="281" r:id="rId31"/>
    <p:sldId id="290" r:id="rId32"/>
    <p:sldId id="276" r:id="rId33"/>
    <p:sldId id="277" r:id="rId34"/>
    <p:sldId id="28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6" d="100"/>
          <a:sy n="76" d="100"/>
        </p:scale>
        <p:origin x="-184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09576A-5DBA-4D22-ABD0-ECDC6C8F8C9D}" type="datetimeFigureOut">
              <a:rPr lang="en-US" smtClean="0"/>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408324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576A-5DBA-4D22-ABD0-ECDC6C8F8C9D}" type="datetimeFigureOut">
              <a:rPr lang="en-US" smtClean="0"/>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317664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576A-5DBA-4D22-ABD0-ECDC6C8F8C9D}" type="datetimeFigureOut">
              <a:rPr lang="en-US" smtClean="0"/>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294508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9576A-5DBA-4D22-ABD0-ECDC6C8F8C9D}" type="datetimeFigureOut">
              <a:rPr lang="en-US" smtClean="0"/>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1525682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9576A-5DBA-4D22-ABD0-ECDC6C8F8C9D}" type="datetimeFigureOut">
              <a:rPr lang="en-US" smtClean="0"/>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101087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9576A-5DBA-4D22-ABD0-ECDC6C8F8C9D}" type="datetimeFigureOut">
              <a:rPr lang="en-US" smtClean="0"/>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402964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09576A-5DBA-4D22-ABD0-ECDC6C8F8C9D}" type="datetimeFigureOut">
              <a:rPr lang="en-US" smtClean="0"/>
              <a:t>6/22/2016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427944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9576A-5DBA-4D22-ABD0-ECDC6C8F8C9D}" type="datetimeFigureOut">
              <a:rPr lang="en-US" smtClean="0"/>
              <a:t>6/22/2016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93937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9576A-5DBA-4D22-ABD0-ECDC6C8F8C9D}" type="datetimeFigureOut">
              <a:rPr lang="en-US" smtClean="0"/>
              <a:t>6/22/2016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316666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9576A-5DBA-4D22-ABD0-ECDC6C8F8C9D}" type="datetimeFigureOut">
              <a:rPr lang="en-US" smtClean="0"/>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3256253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9576A-5DBA-4D22-ABD0-ECDC6C8F8C9D}" type="datetimeFigureOut">
              <a:rPr lang="en-US" smtClean="0"/>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C1DD6-9F4C-464B-B831-E84B257E1F17}" type="slidenum">
              <a:rPr lang="en-US" smtClean="0"/>
              <a:t>‹#›</a:t>
            </a:fld>
            <a:endParaRPr lang="en-US"/>
          </a:p>
        </p:txBody>
      </p:sp>
    </p:spTree>
    <p:extLst>
      <p:ext uri="{BB962C8B-B14F-4D97-AF65-F5344CB8AC3E}">
        <p14:creationId xmlns:p14="http://schemas.microsoft.com/office/powerpoint/2010/main" val="4055732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576A-5DBA-4D22-ABD0-ECDC6C8F8C9D}" type="datetimeFigureOut">
              <a:rPr lang="en-US" smtClean="0"/>
              <a:t>6/22/2016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C1DD6-9F4C-464B-B831-E84B257E1F17}" type="slidenum">
              <a:rPr lang="en-US" smtClean="0"/>
              <a:t>‹#›</a:t>
            </a:fld>
            <a:endParaRPr lang="en-US"/>
          </a:p>
        </p:txBody>
      </p:sp>
    </p:spTree>
    <p:extLst>
      <p:ext uri="{BB962C8B-B14F-4D97-AF65-F5344CB8AC3E}">
        <p14:creationId xmlns:p14="http://schemas.microsoft.com/office/powerpoint/2010/main" val="256237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gif"/><Relationship Id="rId1" Type="http://schemas.microsoft.com/office/2007/relationships/media" Target="../media/media1.gif"/><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browardschools.com/getinvolved/application-no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3.GIF"/><Relationship Id="rId1" Type="http://schemas.microsoft.com/office/2007/relationships/media" Target="../media/media3.GIF"/><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3.GIF"/><Relationship Id="rId1" Type="http://schemas.microsoft.com/office/2007/relationships/media" Target="../media/media3.GIF"/><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4.gif"/><Relationship Id="rId1" Type="http://schemas.microsoft.com/office/2007/relationships/media" Target="../media/media4.gif"/><Relationship Id="rId4" Type="http://schemas.openxmlformats.org/officeDocument/2006/relationships/image" Target="../media/image2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2.jpg"/><Relationship Id="rId1" Type="http://schemas.microsoft.com/office/2007/relationships/media" Target="../media/media2.jp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2.jpg"/><Relationship Id="rId1" Type="http://schemas.microsoft.com/office/2007/relationships/media" Target="../media/media2.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dirty="0" smtClean="0">
                <a:latin typeface="Arial Black" panose="020B0A04020102020204" pitchFamily="34" charset="0"/>
              </a:rPr>
              <a:t>Principal and </a:t>
            </a:r>
            <a:r>
              <a:rPr lang="en-US" dirty="0" err="1" smtClean="0">
                <a:latin typeface="Arial Black" panose="020B0A04020102020204" pitchFamily="34" charset="0"/>
              </a:rPr>
              <a:t>SAF</a:t>
            </a:r>
            <a:r>
              <a:rPr lang="en-US" dirty="0" smtClean="0">
                <a:latin typeface="Arial Black" panose="020B0A04020102020204" pitchFamily="34" charset="0"/>
              </a:rPr>
              <a:t> Chairs </a:t>
            </a:r>
            <a:br>
              <a:rPr lang="en-US" dirty="0" smtClean="0">
                <a:latin typeface="Arial Black" panose="020B0A04020102020204" pitchFamily="34" charset="0"/>
              </a:rPr>
            </a:br>
            <a:r>
              <a:rPr lang="en-US" dirty="0" smtClean="0">
                <a:latin typeface="Arial Black" panose="020B0A04020102020204" pitchFamily="34" charset="0"/>
              </a:rPr>
              <a:t>Working Together</a:t>
            </a:r>
            <a:endParaRPr lang="en-US" dirty="0">
              <a:latin typeface="Arial Black" panose="020B0A04020102020204" pitchFamily="34" charset="0"/>
            </a:endParaRPr>
          </a:p>
        </p:txBody>
      </p:sp>
      <p:pic>
        <p:nvPicPr>
          <p:cNvPr id="4" name="welcome-back-butterflies-7.gif">
            <a:hlinkClick r:id="" action="ppaction://media"/>
          </p:cNvPr>
          <p:cNvPicPr>
            <a:picLocks noGrp="1" noChangeAspect="1"/>
          </p:cNvPicPr>
          <p:nvPr>
            <p:ph idx="1"/>
            <a:videoFile r:link="rId2"/>
            <p:extLst>
              <p:ext uri="{DAA4B4D4-6D71-4841-9C94-3DE7FCFB9230}">
                <p14:media xmlns:p14="http://schemas.microsoft.com/office/powerpoint/2010/main" r:embed="rId1">
                  <p14:fade in="250"/>
                </p14:media>
              </p:ext>
            </p:extLst>
          </p:nvPr>
        </p:nvPicPr>
        <p:blipFill>
          <a:blip r:embed="rId4"/>
          <a:stretch>
            <a:fillRect/>
          </a:stretch>
        </p:blipFill>
        <p:spPr>
          <a:xfrm>
            <a:off x="2235200" y="1683060"/>
            <a:ext cx="6908800" cy="4525963"/>
          </a:xfrm>
        </p:spPr>
      </p:pic>
      <p:sp>
        <p:nvSpPr>
          <p:cNvPr id="5" name="Rectangle 4"/>
          <p:cNvSpPr/>
          <p:nvPr/>
        </p:nvSpPr>
        <p:spPr>
          <a:xfrm>
            <a:off x="282503" y="1475601"/>
            <a:ext cx="4572000" cy="923330"/>
          </a:xfrm>
          <a:prstGeom prst="rect">
            <a:avLst/>
          </a:prstGeom>
        </p:spPr>
        <p:txBody>
          <a:bodyPr>
            <a:spAutoFit/>
          </a:bodyPr>
          <a:lstStyle/>
          <a:p>
            <a:pPr marL="274320" indent="-274320">
              <a:buFont typeface="Arial" pitchFamily="34" charset="0"/>
              <a:buChar char="•"/>
              <a:defRPr/>
            </a:pPr>
            <a:r>
              <a:rPr lang="en-US" b="1" dirty="0" smtClean="0"/>
              <a:t>We </a:t>
            </a:r>
            <a:r>
              <a:rPr lang="en-US" b="1" dirty="0"/>
              <a:t>are all colleagues – let us respect each other</a:t>
            </a:r>
            <a:r>
              <a:rPr lang="en-US" b="1" dirty="0" smtClean="0"/>
              <a:t>.</a:t>
            </a:r>
            <a:endParaRPr lang="en-US" dirty="0"/>
          </a:p>
          <a:p>
            <a:pPr marL="274320" indent="-274320">
              <a:defRPr/>
            </a:pPr>
            <a:r>
              <a:rPr lang="en-US" b="1" dirty="0"/>
              <a:t> </a:t>
            </a:r>
            <a:endParaRPr lang="en-US" dirty="0"/>
          </a:p>
        </p:txBody>
      </p:sp>
      <p:sp>
        <p:nvSpPr>
          <p:cNvPr id="6" name="Rectangle 5"/>
          <p:cNvSpPr/>
          <p:nvPr/>
        </p:nvSpPr>
        <p:spPr>
          <a:xfrm>
            <a:off x="6705599" y="1561007"/>
            <a:ext cx="2139753" cy="369332"/>
          </a:xfrm>
          <a:prstGeom prst="rect">
            <a:avLst/>
          </a:prstGeom>
        </p:spPr>
        <p:txBody>
          <a:bodyPr wrap="none">
            <a:spAutoFit/>
          </a:bodyPr>
          <a:lstStyle/>
          <a:p>
            <a:r>
              <a:rPr lang="en-US" b="1" dirty="0" smtClean="0"/>
              <a:t>It is okay to disagree</a:t>
            </a:r>
            <a:endParaRPr lang="en-US" dirty="0"/>
          </a:p>
        </p:txBody>
      </p:sp>
      <p:sp>
        <p:nvSpPr>
          <p:cNvPr id="7" name="Rectangle 6"/>
          <p:cNvSpPr/>
          <p:nvPr/>
        </p:nvSpPr>
        <p:spPr>
          <a:xfrm>
            <a:off x="3352800" y="2667000"/>
            <a:ext cx="2003497" cy="369332"/>
          </a:xfrm>
          <a:prstGeom prst="rect">
            <a:avLst/>
          </a:prstGeom>
        </p:spPr>
        <p:txBody>
          <a:bodyPr wrap="none">
            <a:spAutoFit/>
          </a:bodyPr>
          <a:lstStyle/>
          <a:p>
            <a:pPr marL="274320" indent="-274320">
              <a:buFont typeface="Arial" pitchFamily="34" charset="0"/>
              <a:buChar char="•"/>
              <a:defRPr/>
            </a:pPr>
            <a:r>
              <a:rPr lang="en-US" b="1" dirty="0"/>
              <a:t>Listen as an ally.</a:t>
            </a:r>
            <a:endParaRPr lang="en-US" dirty="0"/>
          </a:p>
        </p:txBody>
      </p:sp>
      <p:sp>
        <p:nvSpPr>
          <p:cNvPr id="8" name="Rectangle 7"/>
          <p:cNvSpPr/>
          <p:nvPr/>
        </p:nvSpPr>
        <p:spPr>
          <a:xfrm>
            <a:off x="152400" y="4724400"/>
            <a:ext cx="4572000" cy="646331"/>
          </a:xfrm>
          <a:prstGeom prst="rect">
            <a:avLst/>
          </a:prstGeom>
        </p:spPr>
        <p:txBody>
          <a:bodyPr>
            <a:spAutoFit/>
          </a:bodyPr>
          <a:lstStyle/>
          <a:p>
            <a:pPr marL="274320" indent="-274320">
              <a:buFont typeface="Arial" pitchFamily="34" charset="0"/>
              <a:buChar char="•"/>
              <a:defRPr/>
            </a:pPr>
            <a:r>
              <a:rPr lang="en-US" b="1" dirty="0"/>
              <a:t>Everyone participates, </a:t>
            </a:r>
            <a:endParaRPr lang="en-US" b="1" dirty="0" smtClean="0"/>
          </a:p>
          <a:p>
            <a:pPr>
              <a:defRPr/>
            </a:pPr>
            <a:r>
              <a:rPr lang="en-US" b="1" dirty="0" smtClean="0"/>
              <a:t>	no </a:t>
            </a:r>
            <a:r>
              <a:rPr lang="en-US" b="1" dirty="0"/>
              <a:t>one person dominates.</a:t>
            </a:r>
            <a:endParaRPr lang="en-US" dirty="0"/>
          </a:p>
        </p:txBody>
      </p:sp>
      <p:sp>
        <p:nvSpPr>
          <p:cNvPr id="9" name="Rectangle 8"/>
          <p:cNvSpPr/>
          <p:nvPr/>
        </p:nvSpPr>
        <p:spPr>
          <a:xfrm>
            <a:off x="375595" y="2872448"/>
            <a:ext cx="2192908" cy="369332"/>
          </a:xfrm>
          <a:prstGeom prst="rect">
            <a:avLst/>
          </a:prstGeom>
        </p:spPr>
        <p:txBody>
          <a:bodyPr wrap="none">
            <a:spAutoFit/>
          </a:bodyPr>
          <a:lstStyle/>
          <a:p>
            <a:pPr marL="274320" indent="-274320">
              <a:buFont typeface="Arial" pitchFamily="34" charset="0"/>
              <a:buChar char="•"/>
              <a:defRPr/>
            </a:pPr>
            <a:r>
              <a:rPr lang="en-US" b="1" dirty="0"/>
              <a:t>Honor time limits.</a:t>
            </a:r>
            <a:endParaRPr lang="en-US" dirty="0"/>
          </a:p>
        </p:txBody>
      </p:sp>
    </p:spTree>
    <p:extLst>
      <p:ext uri="{BB962C8B-B14F-4D97-AF65-F5344CB8AC3E}">
        <p14:creationId xmlns:p14="http://schemas.microsoft.com/office/powerpoint/2010/main" val="201774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00"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1000"/>
                                        <p:tgtEl>
                                          <p:spTgt spid="6"/>
                                        </p:tgtEl>
                                      </p:cBhvr>
                                    </p:animEffect>
                                    <p:anim calcmode="lin" valueType="num">
                                      <p:cBhvr>
                                        <p:cTn id="40" dur="1000" fill="hold"/>
                                        <p:tgtEl>
                                          <p:spTgt spid="6"/>
                                        </p:tgtEl>
                                        <p:attrNameLst>
                                          <p:attrName>ppt_x</p:attrName>
                                        </p:attrNameLst>
                                      </p:cBhvr>
                                      <p:tavLst>
                                        <p:tav tm="0">
                                          <p:val>
                                            <p:strVal val="#ppt_x"/>
                                          </p:val>
                                        </p:tav>
                                        <p:tav tm="100000">
                                          <p:val>
                                            <p:strVal val="#ppt_x"/>
                                          </p:val>
                                        </p:tav>
                                      </p:tavLst>
                                    </p:anim>
                                    <p:anim calcmode="lin" valueType="num">
                                      <p:cBhvr>
                                        <p:cTn id="4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49" repeatCount="indefinite" fill="remove" display="0">
                  <p:stCondLst>
                    <p:cond delay="indefinite"/>
                  </p:stCondLst>
                </p:cTn>
                <p:tgtEl>
                  <p:spTgt spid="4"/>
                </p:tgtEl>
              </p:cMediaNode>
            </p:video>
          </p:childTnLst>
        </p:cTn>
      </p:par>
    </p:tnLst>
    <p:bldLst>
      <p:bldP spid="2" grpId="0" animBg="1"/>
      <p:bldP spid="5" grpId="0"/>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0" y="228600"/>
            <a:ext cx="8229600" cy="1143000"/>
          </a:xfrm>
          <a:solidFill>
            <a:srgbClr val="92D050"/>
          </a:solidFill>
        </p:spPr>
        <p:txBody>
          <a:bodyPr/>
          <a:lstStyle/>
          <a:p>
            <a:r>
              <a:rPr lang="en-US"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latin typeface="Arial Black" panose="020B0A04020102020204" pitchFamily="34" charset="0"/>
              </a:rPr>
              <a:t>Review</a:t>
            </a:r>
            <a:r>
              <a:rPr lang="en-US"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How do I get started? </a:t>
            </a:r>
            <a:endParaRPr lang="en-US"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MEETING CHECKLIST FOR ADVISORY CHAIRS</a:t>
            </a:r>
          </a:p>
          <a:p>
            <a:pPr marL="0" indent="0">
              <a:buNone/>
            </a:pPr>
            <a:r>
              <a:rPr lang="en-US" b="1" dirty="0" smtClean="0"/>
              <a:t>1.  PREPLANNING</a:t>
            </a:r>
          </a:p>
          <a:p>
            <a:pPr marL="0" indent="0">
              <a:buNone/>
            </a:pPr>
            <a:r>
              <a:rPr lang="en-US" b="1" dirty="0" smtClean="0"/>
              <a:t>____  Review Policy 1.3</a:t>
            </a:r>
          </a:p>
          <a:p>
            <a:pPr marL="0" indent="0">
              <a:buNone/>
            </a:pPr>
            <a:r>
              <a:rPr lang="en-US" b="1" dirty="0" smtClean="0"/>
              <a:t>____  Review School Bylaws </a:t>
            </a:r>
          </a:p>
          <a:p>
            <a:pPr marL="0" indent="0">
              <a:buNone/>
            </a:pPr>
            <a:r>
              <a:rPr lang="en-US" b="1" dirty="0" smtClean="0"/>
              <a:t>____</a:t>
            </a:r>
            <a:r>
              <a:rPr lang="en-US" b="1" u="sng" dirty="0" smtClean="0"/>
              <a:t>If you were asked to be the School Advisory </a:t>
            </a:r>
            <a:r>
              <a:rPr lang="en-US" b="1" dirty="0" smtClean="0"/>
              <a:t>	</a:t>
            </a:r>
            <a:r>
              <a:rPr lang="en-US" b="1" u="sng" dirty="0" smtClean="0"/>
              <a:t>Forum Chair, make sure that you hold a </a:t>
            </a:r>
            <a:r>
              <a:rPr lang="en-US" b="1" dirty="0" smtClean="0"/>
              <a:t>	</a:t>
            </a:r>
            <a:r>
              <a:rPr lang="en-US" b="1" u="sng" dirty="0" smtClean="0"/>
              <a:t>formal election at your first meeting.  This is </a:t>
            </a:r>
            <a:r>
              <a:rPr lang="en-US" b="1" dirty="0" smtClean="0"/>
              <a:t>	</a:t>
            </a:r>
            <a:r>
              <a:rPr lang="en-US" b="1" u="sng" dirty="0" smtClean="0"/>
              <a:t>a good time to fill any other positions open.</a:t>
            </a:r>
          </a:p>
          <a:p>
            <a:pPr marL="0" indent="0">
              <a:buNone/>
            </a:pPr>
            <a:r>
              <a:rPr lang="en-US" b="1" dirty="0" smtClean="0"/>
              <a:t>_____	Fill out volunteer form  	</a:t>
            </a:r>
            <a:r>
              <a:rPr lang="en-US" sz="2100" b="1" dirty="0" smtClean="0">
                <a:hlinkClick r:id="rId2"/>
              </a:rPr>
              <a:t>http://browardschools.com/getinvolved/application-note</a:t>
            </a:r>
            <a:endParaRPr lang="en-US" sz="2100" b="1" dirty="0" smtClean="0"/>
          </a:p>
          <a:p>
            <a:pPr marL="0" indent="0">
              <a:buNone/>
            </a:pPr>
            <a:endParaRPr lang="en-US" sz="2100" b="1" dirty="0" smtClean="0"/>
          </a:p>
          <a:p>
            <a:endParaRPr lang="en-US" dirty="0"/>
          </a:p>
        </p:txBody>
      </p:sp>
      <p:pic>
        <p:nvPicPr>
          <p:cNvPr id="4" name="Picture 4" descr="C:\Users\Linda\AppData\Local\Microsoft\Windows\INetCache\IE\BKJEDYEO\512px-Check-blue.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304800"/>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36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143000"/>
          </a:xfrm>
          <a:solidFill>
            <a:srgbClr val="92D050"/>
          </a:solidFill>
        </p:spPr>
        <p:txBody>
          <a:bodyPr>
            <a:normAutofit fontScale="90000"/>
          </a:bodyPr>
          <a:lstStyle/>
          <a:p>
            <a:r>
              <a:rPr lang="en-US" dirty="0" smtClean="0">
                <a:latin typeface="Arial Black" panose="020B0A04020102020204" pitchFamily="34" charset="0"/>
              </a:rPr>
              <a:t>2.  Starting the Partnership with your Principal</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55000" lnSpcReduction="20000"/>
          </a:bodyPr>
          <a:lstStyle/>
          <a:p>
            <a:r>
              <a:rPr lang="en-US" dirty="0" smtClean="0"/>
              <a:t>Meet with your principal…</a:t>
            </a:r>
          </a:p>
          <a:p>
            <a:pPr marL="0" indent="0">
              <a:buNone/>
            </a:pPr>
            <a:r>
              <a:rPr lang="en-US" dirty="0" smtClean="0"/>
              <a:t>_____ Set </a:t>
            </a:r>
            <a:r>
              <a:rPr lang="en-US" dirty="0"/>
              <a:t>Calendar for year – On what nights will Advisory be </a:t>
            </a:r>
            <a:r>
              <a:rPr lang="en-US" dirty="0" smtClean="0"/>
              <a:t>meeting?   	  </a:t>
            </a:r>
          </a:p>
          <a:p>
            <a:pPr marL="0" indent="0">
              <a:buNone/>
            </a:pPr>
            <a:r>
              <a:rPr lang="en-US" dirty="0"/>
              <a:t>	</a:t>
            </a:r>
            <a:r>
              <a:rPr lang="en-US" dirty="0" smtClean="0"/>
              <a:t>Can </a:t>
            </a:r>
            <a:r>
              <a:rPr lang="en-US" dirty="0"/>
              <a:t>we place </a:t>
            </a:r>
            <a:r>
              <a:rPr lang="en-US" dirty="0" smtClean="0"/>
              <a:t>our meetings </a:t>
            </a:r>
            <a:r>
              <a:rPr lang="en-US" dirty="0"/>
              <a:t>on the master calendar to avoid </a:t>
            </a:r>
            <a:r>
              <a:rPr lang="en-US" dirty="0" smtClean="0"/>
              <a:t>		  conflicts?</a:t>
            </a:r>
          </a:p>
          <a:p>
            <a:pPr marL="0" indent="0">
              <a:buNone/>
            </a:pPr>
            <a:r>
              <a:rPr lang="en-US" dirty="0" smtClean="0"/>
              <a:t>_____   Advertise the information on the school Website/Marquee/newsletter.  Who 	do you give the schedule to?  </a:t>
            </a:r>
          </a:p>
          <a:p>
            <a:pPr marL="0" indent="0">
              <a:buNone/>
            </a:pPr>
            <a:endParaRPr lang="en-US" dirty="0" smtClean="0"/>
          </a:p>
          <a:p>
            <a:pPr marL="0" indent="0">
              <a:buNone/>
            </a:pPr>
            <a:r>
              <a:rPr lang="en-US" dirty="0" smtClean="0"/>
              <a:t>_____  Are there any outstanding issues of which you should be aware of?	</a:t>
            </a:r>
            <a:r>
              <a:rPr lang="en-US" dirty="0"/>
              <a:t> </a:t>
            </a:r>
            <a:r>
              <a:rPr lang="en-US" dirty="0" smtClean="0"/>
              <a:t>  	(ongoing or otherwise)?</a:t>
            </a:r>
          </a:p>
          <a:p>
            <a:pPr marL="0" indent="0">
              <a:buNone/>
            </a:pPr>
            <a:endParaRPr lang="en-US" dirty="0" smtClean="0"/>
          </a:p>
          <a:p>
            <a:pPr marL="0" indent="0">
              <a:buNone/>
            </a:pPr>
            <a:r>
              <a:rPr lang="en-US" dirty="0" smtClean="0"/>
              <a:t>_____  </a:t>
            </a:r>
            <a:r>
              <a:rPr lang="en-US" altLang="en-US" dirty="0" smtClean="0"/>
              <a:t>It should be the goal of every School Advisory Chair person and their principal 	to work collaboratively in finding solutions to school concerns.</a:t>
            </a:r>
          </a:p>
          <a:p>
            <a:pPr marL="0" indent="0">
              <a:buNone/>
            </a:pPr>
            <a:endParaRPr lang="en-US" dirty="0" smtClean="0"/>
          </a:p>
          <a:p>
            <a:pPr marL="0" indent="0">
              <a:buNone/>
            </a:pPr>
            <a:r>
              <a:rPr lang="en-US" dirty="0" smtClean="0"/>
              <a:t>_____How would you like to handle my copying needs?   </a:t>
            </a:r>
            <a:r>
              <a:rPr lang="en-US" dirty="0" err="1" smtClean="0"/>
              <a:t>SAF</a:t>
            </a:r>
            <a:r>
              <a:rPr lang="en-US" dirty="0" smtClean="0"/>
              <a:t> does no fund raising and 	as we are in the schools as per SB Policy 1.3  it would be great if you could 	have copies made of the </a:t>
            </a:r>
            <a:r>
              <a:rPr lang="en-US" dirty="0"/>
              <a:t> </a:t>
            </a:r>
            <a:r>
              <a:rPr lang="en-US" dirty="0" smtClean="0"/>
              <a:t>Agenda/minutes/handouts/etc.</a:t>
            </a:r>
          </a:p>
          <a:p>
            <a:pPr marL="0" indent="0">
              <a:buNone/>
            </a:pPr>
            <a:r>
              <a:rPr lang="en-US" dirty="0" smtClean="0"/>
              <a:t>_____  Is </a:t>
            </a:r>
            <a:r>
              <a:rPr lang="en-US" dirty="0"/>
              <a:t>there a </a:t>
            </a:r>
            <a:r>
              <a:rPr lang="en-US" dirty="0" smtClean="0"/>
              <a:t>computer for </a:t>
            </a:r>
            <a:r>
              <a:rPr lang="en-US" dirty="0"/>
              <a:t>me to use? </a:t>
            </a:r>
            <a:r>
              <a:rPr lang="en-US" dirty="0" smtClean="0"/>
              <a:t> (per policy 1164)</a:t>
            </a:r>
          </a:p>
          <a:p>
            <a:endParaRPr lang="en-US" dirty="0" smtClean="0"/>
          </a:p>
          <a:p>
            <a:endParaRPr lang="en-US" dirty="0" smtClean="0"/>
          </a:p>
          <a:p>
            <a:endParaRPr lang="en-US" dirty="0"/>
          </a:p>
        </p:txBody>
      </p:sp>
      <p:pic>
        <p:nvPicPr>
          <p:cNvPr id="4" name="Picture 4"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762000"/>
            <a:ext cx="10668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mankysanke.co.uk/assets/images/scratch-head_1_02.gif"/>
          <p:cNvPicPr/>
          <p:nvPr/>
        </p:nvPicPr>
        <p:blipFill>
          <a:blip r:embed="rId3">
            <a:extLst>
              <a:ext uri="{28A0092B-C50C-407E-A947-70E740481C1C}">
                <a14:useLocalDpi xmlns:a14="http://schemas.microsoft.com/office/drawing/2010/main" val="0"/>
              </a:ext>
            </a:extLst>
          </a:blip>
          <a:srcRect/>
          <a:stretch>
            <a:fillRect/>
          </a:stretch>
        </p:blipFill>
        <p:spPr bwMode="auto">
          <a:xfrm>
            <a:off x="7696200" y="741218"/>
            <a:ext cx="974090" cy="985520"/>
          </a:xfrm>
          <a:prstGeom prst="rect">
            <a:avLst/>
          </a:prstGeom>
          <a:noFill/>
          <a:ln>
            <a:noFill/>
          </a:ln>
        </p:spPr>
      </p:pic>
    </p:spTree>
    <p:extLst>
      <p:ext uri="{BB962C8B-B14F-4D97-AF65-F5344CB8AC3E}">
        <p14:creationId xmlns:p14="http://schemas.microsoft.com/office/powerpoint/2010/main" val="20155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fade">
                                      <p:cBhvr>
                                        <p:cTn id="64" dur="1000"/>
                                        <p:tgtEl>
                                          <p:spTgt spid="3">
                                            <p:txEl>
                                              <p:pRg st="10" end="10"/>
                                            </p:txEl>
                                          </p:spTgt>
                                        </p:tgtEl>
                                      </p:cBhvr>
                                    </p:animEffect>
                                    <p:anim calcmode="lin" valueType="num">
                                      <p:cBhvr>
                                        <p:cTn id="6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4"/>
                                        </p:tgtEl>
                                        <p:attrNameLst>
                                          <p:attrName>style.visibility</p:attrName>
                                        </p:attrNameLst>
                                      </p:cBhvr>
                                      <p:to>
                                        <p:strVal val="visible"/>
                                      </p:to>
                                    </p:set>
                                    <p:anim calcmode="lin" valueType="num">
                                      <p:cBhvr additive="base">
                                        <p:cTn id="71" dur="500" fill="hold"/>
                                        <p:tgtEl>
                                          <p:spTgt spid="4"/>
                                        </p:tgtEl>
                                        <p:attrNameLst>
                                          <p:attrName>ppt_x</p:attrName>
                                        </p:attrNameLst>
                                      </p:cBhvr>
                                      <p:tavLst>
                                        <p:tav tm="0">
                                          <p:val>
                                            <p:strVal val="#ppt_x"/>
                                          </p:val>
                                        </p:tav>
                                        <p:tav tm="100000">
                                          <p:val>
                                            <p:strVal val="#ppt_x"/>
                                          </p:val>
                                        </p:tav>
                                      </p:tavLst>
                                    </p:anim>
                                    <p:anim calcmode="lin" valueType="num">
                                      <p:cBhvr additive="base">
                                        <p:cTn id="7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r>
              <a:rPr lang="en-US" sz="3200" dirty="0" smtClean="0">
                <a:latin typeface="Arial Black" panose="020B0A04020102020204" pitchFamily="34" charset="0"/>
              </a:rPr>
              <a:t>3.  Continue Working Together</a:t>
            </a:r>
            <a:r>
              <a:rPr lang="en-US" sz="3600" dirty="0" smtClean="0">
                <a:latin typeface="Arial Black" panose="020B0A04020102020204" pitchFamily="34" charset="0"/>
              </a:rPr>
              <a:t/>
            </a:r>
            <a:br>
              <a:rPr lang="en-US" sz="3600" dirty="0" smtClean="0">
                <a:latin typeface="Arial Black" panose="020B0A04020102020204" pitchFamily="34" charset="0"/>
              </a:rPr>
            </a:br>
            <a:r>
              <a:rPr lang="en-US" sz="2700" dirty="0" smtClean="0">
                <a:latin typeface="Arial Black" panose="020B0A04020102020204" pitchFamily="34" charset="0"/>
              </a:rPr>
              <a:t>Never Blindside your Principal</a:t>
            </a:r>
            <a:endParaRPr lang="en-US" sz="2700" dirty="0">
              <a:latin typeface="Arial Black" panose="020B0A040201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_____	Can we meet each month to discuss new and ongoing issues?</a:t>
            </a:r>
          </a:p>
          <a:p>
            <a:pPr marL="0" indent="0">
              <a:buNone/>
            </a:pPr>
            <a:endParaRPr lang="en-US" dirty="0" smtClean="0"/>
          </a:p>
          <a:p>
            <a:pPr marL="0" indent="0">
              <a:buNone/>
            </a:pPr>
            <a:r>
              <a:rPr lang="en-US" dirty="0" smtClean="0"/>
              <a:t>_____	Could you please give a 5-minute report at each Advisory 				meeting?</a:t>
            </a:r>
          </a:p>
          <a:p>
            <a:pPr marL="0" indent="0">
              <a:buNone/>
            </a:pPr>
            <a:endParaRPr lang="en-US" dirty="0" smtClean="0"/>
          </a:p>
          <a:p>
            <a:pPr marL="0" indent="0">
              <a:buNone/>
            </a:pPr>
            <a:r>
              <a:rPr lang="en-US" dirty="0" smtClean="0"/>
              <a:t>_____  If </a:t>
            </a:r>
            <a:r>
              <a:rPr lang="en-US" dirty="0"/>
              <a:t>you are unable to attend our monthly Area </a:t>
            </a:r>
            <a:r>
              <a:rPr lang="en-US" dirty="0" smtClean="0"/>
              <a:t>Advisory meetings</a:t>
            </a:r>
            <a:r>
              <a:rPr lang="en-US" dirty="0"/>
              <a:t>, could </a:t>
            </a:r>
            <a:r>
              <a:rPr lang="en-US" dirty="0" smtClean="0"/>
              <a:t>	you </a:t>
            </a:r>
            <a:r>
              <a:rPr lang="en-US" dirty="0"/>
              <a:t>let me </a:t>
            </a:r>
            <a:r>
              <a:rPr lang="en-US" dirty="0" smtClean="0"/>
              <a:t>know in </a:t>
            </a:r>
            <a:r>
              <a:rPr lang="en-US" dirty="0"/>
              <a:t>advance who will be your designee?</a:t>
            </a:r>
          </a:p>
          <a:p>
            <a:pPr marL="0" indent="0">
              <a:buNone/>
            </a:pPr>
            <a:endParaRPr lang="en-US" dirty="0" smtClean="0"/>
          </a:p>
          <a:p>
            <a:pPr marL="0" indent="0">
              <a:buNone/>
            </a:pPr>
            <a:r>
              <a:rPr lang="en-US" dirty="0" smtClean="0"/>
              <a:t>_____  If </a:t>
            </a:r>
            <a:r>
              <a:rPr lang="en-US" dirty="0"/>
              <a:t>you speak to </a:t>
            </a:r>
            <a:r>
              <a:rPr lang="en-US" b="1" dirty="0"/>
              <a:t>any </a:t>
            </a:r>
            <a:r>
              <a:rPr lang="en-US" dirty="0"/>
              <a:t>community members (parents, partners), could </a:t>
            </a:r>
            <a:r>
              <a:rPr lang="en-US" dirty="0" smtClean="0"/>
              <a:t>	you </a:t>
            </a:r>
            <a:r>
              <a:rPr lang="en-US" dirty="0"/>
              <a:t>urge them </a:t>
            </a:r>
            <a:r>
              <a:rPr lang="en-US" dirty="0" smtClean="0"/>
              <a:t>to attend </a:t>
            </a:r>
            <a:r>
              <a:rPr lang="en-US" dirty="0"/>
              <a:t>and participate in our monthly meetings </a:t>
            </a:r>
            <a:r>
              <a:rPr lang="en-US" dirty="0" smtClean="0"/>
              <a:t>	(</a:t>
            </a:r>
            <a:r>
              <a:rPr lang="en-US" dirty="0"/>
              <a:t>SAC and </a:t>
            </a:r>
            <a:r>
              <a:rPr lang="en-US" dirty="0" err="1"/>
              <a:t>SAF</a:t>
            </a:r>
            <a:r>
              <a:rPr lang="en-US" dirty="0" smtClean="0"/>
              <a:t>)?</a:t>
            </a:r>
          </a:p>
          <a:p>
            <a:pPr marL="0" indent="0">
              <a:buNone/>
            </a:pPr>
            <a:endParaRPr lang="en-US" dirty="0" smtClean="0"/>
          </a:p>
          <a:p>
            <a:pPr marL="0" indent="0">
              <a:buNone/>
            </a:pPr>
            <a:r>
              <a:rPr lang="en-US" dirty="0" smtClean="0"/>
              <a:t>_____	You may (or may not) give out my home phone number/email 	address to any other community member who needs assistance or 	questions.  Set up a separate email address.</a:t>
            </a:r>
          </a:p>
          <a:p>
            <a:pPr marL="0" indent="0">
              <a:buNone/>
            </a:pPr>
            <a:endParaRPr lang="en-US" dirty="0"/>
          </a:p>
          <a:p>
            <a:endParaRPr lang="en-US" dirty="0"/>
          </a:p>
        </p:txBody>
      </p:sp>
      <p:pic>
        <p:nvPicPr>
          <p:cNvPr id="5" name="Picture 4"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933" y="321733"/>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76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a:solidFill>
            <a:schemeClr val="tx2">
              <a:lumMod val="20000"/>
              <a:lumOff val="80000"/>
            </a:schemeClr>
          </a:solidFill>
        </p:spPr>
        <p:txBody>
          <a:bodyPr>
            <a:normAutofit fontScale="90000"/>
          </a:bodyPr>
          <a:lstStyle/>
          <a:p>
            <a:pPr algn="l"/>
            <a:r>
              <a:rPr lang="en-US" sz="1200" i="1" dirty="0" smtClean="0"/>
              <a:t/>
            </a:r>
            <a:br>
              <a:rPr lang="en-US" sz="1200" i="1" dirty="0" smtClean="0"/>
            </a:br>
            <a:r>
              <a:rPr lang="en-US" sz="1200" i="1" dirty="0" smtClean="0"/>
              <a:t/>
            </a:r>
            <a:br>
              <a:rPr lang="en-US" sz="1200" i="1" dirty="0" smtClean="0"/>
            </a:br>
            <a:r>
              <a:rPr lang="en-US" sz="1200" i="1" dirty="0" smtClean="0"/>
              <a:t/>
            </a:r>
            <a:br>
              <a:rPr lang="en-US" sz="1200" i="1" dirty="0" smtClean="0"/>
            </a:br>
            <a:r>
              <a:rPr lang="en-US" sz="1200" i="1" dirty="0" smtClean="0"/>
              <a:t/>
            </a:r>
            <a:br>
              <a:rPr lang="en-US" sz="1200" i="1" dirty="0" smtClean="0"/>
            </a:br>
            <a:r>
              <a:rPr lang="en-US" sz="1200" i="1" dirty="0" smtClean="0"/>
              <a:t/>
            </a:r>
            <a:br>
              <a:rPr lang="en-US" sz="1200" i="1" dirty="0" smtClean="0"/>
            </a:br>
            <a:r>
              <a:rPr lang="en-US" sz="2000" i="1" dirty="0" smtClean="0"/>
              <a:t>Name of  Organization:</a:t>
            </a:r>
            <a:r>
              <a:rPr lang="en-US" sz="2000" dirty="0" smtClean="0"/>
              <a:t>   		ABC Elementary School</a:t>
            </a:r>
            <a:br>
              <a:rPr lang="en-US" sz="2000" dirty="0" smtClean="0"/>
            </a:br>
            <a:r>
              <a:rPr lang="en-US" sz="2000" dirty="0" smtClean="0"/>
              <a:t>Name of Group:			School Advisory Forum Agenda</a:t>
            </a:r>
            <a:br>
              <a:rPr lang="en-US" sz="2000" dirty="0" smtClean="0"/>
            </a:br>
            <a:r>
              <a:rPr lang="en-US" sz="2000" i="1" dirty="0" smtClean="0"/>
              <a:t>Location:</a:t>
            </a:r>
            <a:r>
              <a:rPr lang="en-US" sz="2000" dirty="0" smtClean="0"/>
              <a:t>				123 Elm Lane, Ft. Lauderdale FL 33333</a:t>
            </a:r>
            <a:br>
              <a:rPr lang="en-US" sz="2000" dirty="0" smtClean="0"/>
            </a:br>
            <a:r>
              <a:rPr lang="en-US" sz="2000" i="1" dirty="0" smtClean="0"/>
              <a:t>Type of meeting:</a:t>
            </a:r>
            <a:r>
              <a:rPr lang="en-US" sz="2000" dirty="0" smtClean="0"/>
              <a:t>			General Meeting</a:t>
            </a:r>
            <a:br>
              <a:rPr lang="en-US" sz="2000" dirty="0" smtClean="0"/>
            </a:br>
            <a:r>
              <a:rPr lang="en-US" sz="2000" i="1" dirty="0" smtClean="0"/>
              <a:t>Time:</a:t>
            </a:r>
            <a:r>
              <a:rPr lang="en-US" sz="2000" dirty="0" smtClean="0"/>
              <a:t>				September 9, 2015 – 7 P.M.</a:t>
            </a:r>
            <a:br>
              <a:rPr lang="en-US" sz="20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endParaRPr lang="en-US" sz="1200" dirty="0"/>
          </a:p>
        </p:txBody>
      </p:sp>
      <p:sp>
        <p:nvSpPr>
          <p:cNvPr id="3" name="Content Placeholder 2"/>
          <p:cNvSpPr>
            <a:spLocks noGrp="1"/>
          </p:cNvSpPr>
          <p:nvPr>
            <p:ph idx="1"/>
          </p:nvPr>
        </p:nvSpPr>
        <p:spPr>
          <a:xfrm>
            <a:off x="533400" y="2133600"/>
            <a:ext cx="8229600" cy="4525963"/>
          </a:xfrm>
        </p:spPr>
        <p:txBody>
          <a:bodyPr>
            <a:normAutofit fontScale="85000" lnSpcReduction="10000"/>
          </a:bodyPr>
          <a:lstStyle/>
          <a:p>
            <a:pPr>
              <a:lnSpc>
                <a:spcPct val="120000"/>
              </a:lnSpc>
            </a:pPr>
            <a:r>
              <a:rPr lang="en-US" sz="2000" smtClean="0"/>
              <a:t>Call to order:	7:00 p.m.</a:t>
            </a:r>
          </a:p>
          <a:p>
            <a:pPr>
              <a:lnSpc>
                <a:spcPct val="120000"/>
              </a:lnSpc>
            </a:pPr>
            <a:r>
              <a:rPr lang="en-US" sz="2000" smtClean="0"/>
              <a:t>Pledge (optional)</a:t>
            </a:r>
          </a:p>
          <a:p>
            <a:pPr>
              <a:lnSpc>
                <a:spcPct val="120000"/>
              </a:lnSpc>
            </a:pPr>
            <a:r>
              <a:rPr lang="en-US" sz="2000" smtClean="0"/>
              <a:t>Introductions:	(Optional)</a:t>
            </a:r>
          </a:p>
          <a:p>
            <a:pPr>
              <a:lnSpc>
                <a:spcPct val="120000"/>
              </a:lnSpc>
            </a:pPr>
            <a:r>
              <a:rPr lang="en-US" sz="2000" smtClean="0"/>
              <a:t>Approval or correction of minutes</a:t>
            </a:r>
          </a:p>
          <a:p>
            <a:pPr>
              <a:lnSpc>
                <a:spcPct val="120000"/>
              </a:lnSpc>
            </a:pPr>
            <a:r>
              <a:rPr lang="en-US" sz="2000" smtClean="0"/>
              <a:t>Reports:  </a:t>
            </a:r>
            <a:r>
              <a:rPr lang="en-US" sz="2000" b="0" i="1" smtClean="0"/>
              <a:t>Principal Report and any other Committee that has an item to report on .</a:t>
            </a:r>
            <a:endParaRPr lang="en-US" sz="2000" smtClean="0"/>
          </a:p>
          <a:p>
            <a:pPr>
              <a:lnSpc>
                <a:spcPct val="120000"/>
              </a:lnSpc>
            </a:pPr>
            <a:r>
              <a:rPr lang="en-US" sz="2000" smtClean="0"/>
              <a:t>Presentation: </a:t>
            </a:r>
            <a:r>
              <a:rPr lang="en-US" sz="2000" b="0" i="1" smtClean="0"/>
              <a:t>Information from the South Area Advisory can be  presented for 			discussion at this time or guest speaker.</a:t>
            </a:r>
          </a:p>
          <a:p>
            <a:pPr>
              <a:lnSpc>
                <a:spcPct val="120000"/>
              </a:lnSpc>
            </a:pPr>
            <a:r>
              <a:rPr lang="en-US" sz="2000" smtClean="0"/>
              <a:t>Unfinished Business</a:t>
            </a:r>
            <a:r>
              <a:rPr lang="en-US" sz="2000" i="1" smtClean="0"/>
              <a:t>:  Information from the last meeting</a:t>
            </a:r>
            <a:endParaRPr lang="en-US" sz="2000" b="1" i="1" smtClean="0">
              <a:solidFill>
                <a:srgbClr val="000000"/>
              </a:solidFill>
            </a:endParaRPr>
          </a:p>
          <a:p>
            <a:pPr>
              <a:lnSpc>
                <a:spcPct val="120000"/>
              </a:lnSpc>
            </a:pPr>
            <a:r>
              <a:rPr lang="en-US" sz="2000" smtClean="0">
                <a:solidFill>
                  <a:srgbClr val="000000"/>
                </a:solidFill>
              </a:rPr>
              <a:t>New Business: </a:t>
            </a:r>
            <a:r>
              <a:rPr lang="en-US" sz="2000" i="1" smtClean="0">
                <a:solidFill>
                  <a:srgbClr val="000000"/>
                </a:solidFill>
              </a:rPr>
              <a:t>Present issue(s) from South Area Advisory Council when feedback has 		been requested. </a:t>
            </a:r>
            <a:r>
              <a:rPr lang="en-US" sz="1800" i="1" smtClean="0">
                <a:solidFill>
                  <a:srgbClr val="000000"/>
                </a:solidFill>
              </a:rPr>
              <a:t>Is there any further business to come before the meeting?</a:t>
            </a:r>
            <a:endParaRPr lang="en-US" sz="2000" smtClean="0">
              <a:solidFill>
                <a:srgbClr val="000000"/>
              </a:solidFill>
            </a:endParaRPr>
          </a:p>
          <a:p>
            <a:pPr lvl="0">
              <a:lnSpc>
                <a:spcPct val="120000"/>
              </a:lnSpc>
            </a:pPr>
            <a:r>
              <a:rPr lang="en-US" sz="2000" smtClean="0">
                <a:solidFill>
                  <a:srgbClr val="000000"/>
                </a:solidFill>
              </a:rPr>
              <a:t>Announcement:  </a:t>
            </a:r>
            <a:r>
              <a:rPr lang="en-US" sz="2000" i="1" smtClean="0">
                <a:solidFill>
                  <a:srgbClr val="000000"/>
                </a:solidFill>
              </a:rPr>
              <a:t>Next meeting</a:t>
            </a:r>
            <a:endParaRPr lang="en-US" sz="2000" smtClean="0">
              <a:solidFill>
                <a:srgbClr val="000000"/>
              </a:solidFill>
            </a:endParaRPr>
          </a:p>
          <a:p>
            <a:pPr lvl="0">
              <a:lnSpc>
                <a:spcPct val="120000"/>
              </a:lnSpc>
            </a:pPr>
            <a:r>
              <a:rPr lang="en-US" sz="2000" smtClean="0">
                <a:solidFill>
                  <a:srgbClr val="000000"/>
                </a:solidFill>
              </a:rPr>
              <a:t>Adjourn:</a:t>
            </a:r>
            <a:endParaRPr lang="en-US" sz="2000" b="0" i="1" smtClean="0">
              <a:solidFill>
                <a:srgbClr val="000000"/>
              </a:solidFill>
            </a:endParaRPr>
          </a:p>
          <a:p>
            <a:pPr lvl="0">
              <a:lnSpc>
                <a:spcPct val="120000"/>
              </a:lnSpc>
            </a:pPr>
            <a:r>
              <a:rPr lang="en-US" sz="2000" i="1" smtClean="0">
                <a:solidFill>
                  <a:srgbClr val="000000"/>
                </a:solidFill>
              </a:rPr>
              <a:t>S</a:t>
            </a:r>
            <a:r>
              <a:rPr lang="en-US" sz="2000" b="0" i="1" smtClean="0">
                <a:solidFill>
                  <a:srgbClr val="000000"/>
                </a:solidFill>
              </a:rPr>
              <a:t>ign in sheet</a:t>
            </a:r>
            <a:endParaRPr lang="en-US" sz="2000" dirty="0"/>
          </a:p>
        </p:txBody>
      </p:sp>
      <p:pic>
        <p:nvPicPr>
          <p:cNvPr id="1026" name="Picture 2" descr="C:\Users\Linda\AppData\Local\Microsoft\Windows\INetCache\IE\BNCLT38H\agenda_banne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828800"/>
            <a:ext cx="30480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0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fade">
                                      <p:cBhvr>
                                        <p:cTn id="63" dur="1000"/>
                                        <p:tgtEl>
                                          <p:spTgt spid="3">
                                            <p:txEl>
                                              <p:pRg st="6" end="6"/>
                                            </p:txEl>
                                          </p:spTgt>
                                        </p:tgtEl>
                                      </p:cBhvr>
                                    </p:animEffect>
                                    <p:anim calcmode="lin" valueType="num">
                                      <p:cBhvr>
                                        <p:cTn id="6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Effect transition="in" filter="fade">
                                      <p:cBhvr>
                                        <p:cTn id="70" dur="1000"/>
                                        <p:tgtEl>
                                          <p:spTgt spid="3">
                                            <p:txEl>
                                              <p:pRg st="7" end="7"/>
                                            </p:txEl>
                                          </p:spTgt>
                                        </p:tgtEl>
                                      </p:cBhvr>
                                    </p:animEffect>
                                    <p:anim calcmode="lin" valueType="num">
                                      <p:cBhvr>
                                        <p:cTn id="7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fade">
                                      <p:cBhvr>
                                        <p:cTn id="77" dur="1000"/>
                                        <p:tgtEl>
                                          <p:spTgt spid="3">
                                            <p:txEl>
                                              <p:pRg st="8" end="8"/>
                                            </p:txEl>
                                          </p:spTgt>
                                        </p:tgtEl>
                                      </p:cBhvr>
                                    </p:animEffect>
                                    <p:anim calcmode="lin" valueType="num">
                                      <p:cBhvr>
                                        <p:cTn id="7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9" end="9"/>
                                            </p:txEl>
                                          </p:spTgt>
                                        </p:tgtEl>
                                        <p:attrNameLst>
                                          <p:attrName>style.visibility</p:attrName>
                                        </p:attrNameLst>
                                      </p:cBhvr>
                                      <p:to>
                                        <p:strVal val="visible"/>
                                      </p:to>
                                    </p:set>
                                    <p:animEffect transition="in" filter="fade">
                                      <p:cBhvr>
                                        <p:cTn id="84" dur="1000"/>
                                        <p:tgtEl>
                                          <p:spTgt spid="3">
                                            <p:txEl>
                                              <p:pRg st="9" end="9"/>
                                            </p:txEl>
                                          </p:spTgt>
                                        </p:tgtEl>
                                      </p:cBhvr>
                                    </p:animEffect>
                                    <p:anim calcmode="lin" valueType="num">
                                      <p:cBhvr>
                                        <p:cTn id="8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0" end="10"/>
                                            </p:txEl>
                                          </p:spTgt>
                                        </p:tgtEl>
                                        <p:attrNameLst>
                                          <p:attrName>style.visibility</p:attrName>
                                        </p:attrNameLst>
                                      </p:cBhvr>
                                      <p:to>
                                        <p:strVal val="visible"/>
                                      </p:to>
                                    </p:set>
                                    <p:animEffect transition="in" filter="fade">
                                      <p:cBhvr>
                                        <p:cTn id="91" dur="1000"/>
                                        <p:tgtEl>
                                          <p:spTgt spid="3">
                                            <p:txEl>
                                              <p:pRg st="10" end="10"/>
                                            </p:txEl>
                                          </p:spTgt>
                                        </p:tgtEl>
                                      </p:cBhvr>
                                    </p:animEffect>
                                    <p:anim calcmode="lin" valueType="num">
                                      <p:cBhvr>
                                        <p:cTn id="9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dirty="0" smtClean="0"/>
              <a:t>What belongs in a set of minutes?</a:t>
            </a:r>
            <a:endParaRPr lang="en-US" dirty="0"/>
          </a:p>
        </p:txBody>
      </p:sp>
      <p:sp>
        <p:nvSpPr>
          <p:cNvPr id="3" name="Content Placeholder 2"/>
          <p:cNvSpPr>
            <a:spLocks noGrp="1"/>
          </p:cNvSpPr>
          <p:nvPr>
            <p:ph idx="1"/>
          </p:nvPr>
        </p:nvSpPr>
        <p:spPr/>
        <p:txBody>
          <a:bodyPr>
            <a:normAutofit fontScale="62500" lnSpcReduction="20000"/>
          </a:bodyPr>
          <a:lstStyle/>
          <a:p>
            <a:r>
              <a:rPr lang="fr-BE" dirty="0" smtClean="0"/>
              <a:t>Basic </a:t>
            </a:r>
            <a:r>
              <a:rPr lang="fr-BE" dirty="0" err="1" smtClean="0"/>
              <a:t>Elements</a:t>
            </a:r>
            <a:endParaRPr lang="en-US" dirty="0" smtClean="0"/>
          </a:p>
          <a:p>
            <a:pPr lvl="0" fontAlgn="base"/>
            <a:r>
              <a:rPr lang="fr-BE" dirty="0" smtClean="0"/>
              <a:t>  </a:t>
            </a:r>
            <a:r>
              <a:rPr lang="fr-BE" dirty="0" err="1" smtClean="0"/>
              <a:t>Title</a:t>
            </a:r>
            <a:r>
              <a:rPr lang="fr-BE" dirty="0" smtClean="0"/>
              <a:t>: 	 Type of Meeting (General, </a:t>
            </a:r>
            <a:r>
              <a:rPr lang="fr-BE" dirty="0" err="1" smtClean="0"/>
              <a:t>Boundary</a:t>
            </a:r>
            <a:r>
              <a:rPr lang="fr-BE" dirty="0" smtClean="0"/>
              <a:t>, </a:t>
            </a:r>
            <a:r>
              <a:rPr lang="fr-BE" dirty="0" err="1" smtClean="0"/>
              <a:t>SSOS</a:t>
            </a:r>
            <a:r>
              <a:rPr lang="fr-BE" dirty="0" smtClean="0"/>
              <a:t>)</a:t>
            </a:r>
            <a:endParaRPr lang="en-US" dirty="0" smtClean="0"/>
          </a:p>
          <a:p>
            <a:pPr lvl="0" fontAlgn="base"/>
            <a:r>
              <a:rPr lang="fr-BE" dirty="0" smtClean="0"/>
              <a:t>  </a:t>
            </a:r>
            <a:r>
              <a:rPr lang="fr-BE" dirty="0" err="1" smtClean="0"/>
              <a:t>Logistics</a:t>
            </a:r>
            <a:r>
              <a:rPr lang="fr-BE" dirty="0" smtClean="0"/>
              <a:t>: 		Time, Date, and Place</a:t>
            </a:r>
            <a:endParaRPr lang="en-US" dirty="0" smtClean="0"/>
          </a:p>
          <a:p>
            <a:pPr lvl="0" fontAlgn="base"/>
            <a:r>
              <a:rPr lang="fr-BE" dirty="0" smtClean="0"/>
              <a:t>   </a:t>
            </a:r>
            <a:r>
              <a:rPr lang="fr-BE" dirty="0" err="1" smtClean="0"/>
              <a:t>Role</a:t>
            </a:r>
            <a:r>
              <a:rPr lang="fr-BE" dirty="0" smtClean="0"/>
              <a:t> of Participants: Note </a:t>
            </a:r>
            <a:r>
              <a:rPr lang="fr-BE" dirty="0" err="1" smtClean="0"/>
              <a:t>where</a:t>
            </a:r>
            <a:r>
              <a:rPr lang="fr-BE" dirty="0" smtClean="0"/>
              <a:t> </a:t>
            </a:r>
            <a:r>
              <a:rPr lang="fr-BE" dirty="0" err="1" smtClean="0"/>
              <a:t>everyone</a:t>
            </a:r>
            <a:r>
              <a:rPr lang="fr-BE" dirty="0" smtClean="0"/>
              <a:t> </a:t>
            </a:r>
            <a:r>
              <a:rPr lang="fr-BE" dirty="0" err="1" smtClean="0"/>
              <a:t>is</a:t>
            </a:r>
            <a:r>
              <a:rPr lang="fr-BE" dirty="0" smtClean="0"/>
              <a:t> </a:t>
            </a:r>
            <a:r>
              <a:rPr lang="fr-BE" dirty="0" err="1" smtClean="0"/>
              <a:t>expected</a:t>
            </a:r>
            <a:r>
              <a:rPr lang="fr-BE" dirty="0" smtClean="0"/>
              <a:t> to 					</a:t>
            </a:r>
            <a:r>
              <a:rPr lang="fr-BE" dirty="0" err="1" smtClean="0"/>
              <a:t>contribute</a:t>
            </a:r>
            <a:endParaRPr lang="en-US" dirty="0" smtClean="0"/>
          </a:p>
          <a:p>
            <a:pPr lvl="0" fontAlgn="base"/>
            <a:r>
              <a:rPr lang="fr-BE" dirty="0" smtClean="0"/>
              <a:t>  Discussion items: 	This </a:t>
            </a:r>
            <a:r>
              <a:rPr lang="fr-BE" dirty="0" err="1" smtClean="0"/>
              <a:t>should</a:t>
            </a:r>
            <a:r>
              <a:rPr lang="fr-BE" dirty="0" smtClean="0"/>
              <a:t> </a:t>
            </a:r>
            <a:r>
              <a:rPr lang="fr-BE" dirty="0" err="1" smtClean="0"/>
              <a:t>include</a:t>
            </a:r>
            <a:r>
              <a:rPr lang="fr-BE" dirty="0" smtClean="0"/>
              <a:t> a description, </a:t>
            </a:r>
            <a:r>
              <a:rPr lang="fr-BE" dirty="0" err="1" smtClean="0"/>
              <a:t>potential</a:t>
            </a:r>
            <a:r>
              <a:rPr lang="fr-BE" dirty="0" smtClean="0"/>
              <a:t> 				</a:t>
            </a:r>
            <a:r>
              <a:rPr lang="fr-BE" dirty="0" err="1" smtClean="0"/>
              <a:t>outcome</a:t>
            </a:r>
            <a:r>
              <a:rPr lang="fr-BE" dirty="0" smtClean="0"/>
              <a:t>, the time </a:t>
            </a:r>
            <a:r>
              <a:rPr lang="fr-BE" dirty="0" err="1" smtClean="0"/>
              <a:t>allocated</a:t>
            </a:r>
            <a:r>
              <a:rPr lang="fr-BE" dirty="0" smtClean="0"/>
              <a:t> for discussion 				and the </a:t>
            </a:r>
            <a:r>
              <a:rPr lang="fr-BE" dirty="0" err="1" smtClean="0"/>
              <a:t>person</a:t>
            </a:r>
            <a:r>
              <a:rPr lang="fr-BE" dirty="0" smtClean="0"/>
              <a:t> </a:t>
            </a:r>
            <a:r>
              <a:rPr lang="fr-BE" dirty="0" err="1" smtClean="0"/>
              <a:t>leading</a:t>
            </a:r>
            <a:r>
              <a:rPr lang="fr-BE" dirty="0" smtClean="0"/>
              <a:t> the discussion. If 				items do not </a:t>
            </a:r>
            <a:r>
              <a:rPr lang="fr-BE" dirty="0" err="1" smtClean="0"/>
              <a:t>require</a:t>
            </a:r>
            <a:r>
              <a:rPr lang="fr-BE" dirty="0" smtClean="0"/>
              <a:t> discussion, use a consent 			agenda to </a:t>
            </a:r>
            <a:r>
              <a:rPr lang="fr-BE" dirty="0" err="1" smtClean="0"/>
              <a:t>save</a:t>
            </a:r>
            <a:r>
              <a:rPr lang="fr-BE" dirty="0" smtClean="0"/>
              <a:t> time.</a:t>
            </a:r>
            <a:endParaRPr lang="en-US" dirty="0" smtClean="0"/>
          </a:p>
          <a:p>
            <a:pPr lvl="0"/>
            <a:r>
              <a:rPr lang="fr-BE" dirty="0" smtClean="0"/>
              <a:t> List of participants:  </a:t>
            </a:r>
            <a:r>
              <a:rPr lang="fr-BE" dirty="0" err="1" smtClean="0"/>
              <a:t>Sign</a:t>
            </a:r>
            <a:r>
              <a:rPr lang="fr-BE" dirty="0" smtClean="0"/>
              <a:t> in </a:t>
            </a:r>
            <a:r>
              <a:rPr lang="fr-BE" dirty="0" err="1" smtClean="0"/>
              <a:t>Sheet</a:t>
            </a:r>
            <a:endParaRPr lang="en-US" b="0" dirty="0" smtClean="0"/>
          </a:p>
          <a:p>
            <a:r>
              <a:rPr lang="en-US" dirty="0" smtClean="0"/>
              <a:t>Don’t try to summarize discussion or who said what.</a:t>
            </a:r>
          </a:p>
          <a:p>
            <a:r>
              <a:rPr lang="en-US" dirty="0" smtClean="0"/>
              <a:t>Document major decisions (motions)  and ensure that the participants agree with your understanding of the decision. If you’re in doubt, speak up to clarify whether a decision has been made.</a:t>
            </a:r>
          </a:p>
          <a:p>
            <a:r>
              <a:rPr lang="en-US" dirty="0" smtClean="0"/>
              <a:t>Finalize the minutes in a timely fashion.</a:t>
            </a:r>
          </a:p>
          <a:p>
            <a:endParaRPr lang="en-US" dirty="0"/>
          </a:p>
        </p:txBody>
      </p:sp>
      <p:pic>
        <p:nvPicPr>
          <p:cNvPr id="4" name="Picture 3" descr="http://www.mankysanke.co.uk/assets/images/scratch-head_1_02.gif"/>
          <p:cNvPicPr/>
          <p:nvPr/>
        </p:nvPicPr>
        <p:blipFill>
          <a:blip r:embed="rId2">
            <a:extLst>
              <a:ext uri="{28A0092B-C50C-407E-A947-70E740481C1C}">
                <a14:useLocalDpi xmlns:a14="http://schemas.microsoft.com/office/drawing/2010/main" val="0"/>
              </a:ext>
            </a:extLst>
          </a:blip>
          <a:srcRect/>
          <a:stretch>
            <a:fillRect/>
          </a:stretch>
        </p:blipFill>
        <p:spPr bwMode="auto">
          <a:xfrm>
            <a:off x="7571509" y="1219200"/>
            <a:ext cx="974090" cy="985520"/>
          </a:xfrm>
          <a:prstGeom prst="rect">
            <a:avLst/>
          </a:prstGeom>
          <a:noFill/>
          <a:ln>
            <a:noFill/>
          </a:ln>
        </p:spPr>
      </p:pic>
    </p:spTree>
    <p:extLst>
      <p:ext uri="{BB962C8B-B14F-4D97-AF65-F5344CB8AC3E}">
        <p14:creationId xmlns:p14="http://schemas.microsoft.com/office/powerpoint/2010/main" val="225265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a:ln>
            <a:solidFill>
              <a:srgbClr val="92D050"/>
            </a:solidFill>
          </a:ln>
        </p:spPr>
        <p:txBody>
          <a:bodyPr>
            <a:normAutofit fontScale="90000"/>
          </a:bodyPr>
          <a:lstStyle/>
          <a:p>
            <a:r>
              <a:rPr lang="en-US" dirty="0" smtClean="0">
                <a:latin typeface="Arial Black" panose="020B0A04020102020204" pitchFamily="34" charset="0"/>
              </a:rPr>
              <a:t>The Value of an Advisory Forum</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70000" lnSpcReduction="20000"/>
          </a:bodyPr>
          <a:lstStyle/>
          <a:p>
            <a:pPr marL="274320" indent="-274320">
              <a:defRPr/>
            </a:pPr>
            <a:r>
              <a:rPr lang="en-US" dirty="0" smtClean="0"/>
              <a:t>Provides </a:t>
            </a:r>
            <a:r>
              <a:rPr lang="en-US" dirty="0"/>
              <a:t>all inclusive, free membership</a:t>
            </a:r>
          </a:p>
          <a:p>
            <a:pPr marL="274320" indent="-274320">
              <a:defRPr/>
            </a:pPr>
            <a:r>
              <a:rPr lang="en-US" dirty="0"/>
              <a:t>Helps develop better policies and programs</a:t>
            </a:r>
          </a:p>
          <a:p>
            <a:pPr marL="274320" indent="-274320">
              <a:defRPr/>
            </a:pPr>
            <a:r>
              <a:rPr lang="en-US" dirty="0"/>
              <a:t>Keeps up to date on issues </a:t>
            </a:r>
            <a:endParaRPr lang="en-US" dirty="0" smtClean="0"/>
          </a:p>
          <a:p>
            <a:pPr marL="274320" indent="-274320">
              <a:defRPr/>
            </a:pPr>
            <a:r>
              <a:rPr lang="en-US" altLang="en-US" dirty="0" smtClean="0"/>
              <a:t>Brings </a:t>
            </a:r>
            <a:r>
              <a:rPr lang="en-US" altLang="en-US" dirty="0"/>
              <a:t>to the table information regarding the community and culture that assists a principal in interacting with the parents of your community</a:t>
            </a:r>
            <a:r>
              <a:rPr lang="en-US" altLang="en-US" dirty="0" smtClean="0"/>
              <a:t>.</a:t>
            </a:r>
            <a:endParaRPr lang="en-US" dirty="0"/>
          </a:p>
          <a:p>
            <a:pPr marL="274320" indent="-274320">
              <a:defRPr/>
            </a:pPr>
            <a:r>
              <a:rPr lang="en-US" dirty="0" smtClean="0"/>
              <a:t>Recruits </a:t>
            </a:r>
            <a:r>
              <a:rPr lang="en-US" dirty="0"/>
              <a:t>and recognizes the achievements of  volunteers</a:t>
            </a:r>
          </a:p>
          <a:p>
            <a:pPr marL="274320" indent="-274320">
              <a:defRPr/>
            </a:pPr>
            <a:r>
              <a:rPr lang="en-US" dirty="0"/>
              <a:t>Provides a democratic way to problem-solve and build teams </a:t>
            </a:r>
          </a:p>
          <a:p>
            <a:pPr marL="274320" indent="-274320">
              <a:defRPr/>
            </a:pPr>
            <a:r>
              <a:rPr lang="en-US" dirty="0"/>
              <a:t>Provides effective public relations </a:t>
            </a:r>
          </a:p>
          <a:p>
            <a:pPr marL="274320" indent="-274320">
              <a:defRPr/>
            </a:pPr>
            <a:r>
              <a:rPr lang="en-US" dirty="0"/>
              <a:t>Sets goals and achieves them using time management skills </a:t>
            </a:r>
          </a:p>
          <a:p>
            <a:pPr marL="274320" indent="-274320">
              <a:defRPr/>
            </a:pPr>
            <a:r>
              <a:rPr lang="en-US" dirty="0" smtClean="0"/>
              <a:t>Establishes </a:t>
            </a:r>
            <a:r>
              <a:rPr lang="en-US" dirty="0"/>
              <a:t>standards and a sense of professionalism along with a sense of humor </a:t>
            </a:r>
          </a:p>
          <a:p>
            <a:endParaRPr lang="en-US" dirty="0"/>
          </a:p>
        </p:txBody>
      </p:sp>
    </p:spTree>
    <p:extLst>
      <p:ext uri="{BB962C8B-B14F-4D97-AF65-F5344CB8AC3E}">
        <p14:creationId xmlns:p14="http://schemas.microsoft.com/office/powerpoint/2010/main" val="416514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latin typeface="Arial Black" panose="020B0A04020102020204" pitchFamily="34" charset="0"/>
              </a:rPr>
              <a:t>Building Relationships</a:t>
            </a:r>
            <a:endParaRPr lang="en-US" dirty="0">
              <a:latin typeface="Arial Black" panose="020B0A04020102020204" pitchFamily="34" charset="0"/>
            </a:endParaRPr>
          </a:p>
        </p:txBody>
      </p:sp>
      <p:sp>
        <p:nvSpPr>
          <p:cNvPr id="3" name="Content Placeholder 2"/>
          <p:cNvSpPr>
            <a:spLocks noGrp="1"/>
          </p:cNvSpPr>
          <p:nvPr>
            <p:ph idx="1"/>
          </p:nvPr>
        </p:nvSpPr>
        <p:spPr/>
        <p:txBody>
          <a:bodyPr/>
          <a:lstStyle/>
          <a:p>
            <a:pPr>
              <a:buFont typeface="Arial" charset="0"/>
              <a:buChar char="•"/>
            </a:pPr>
            <a:r>
              <a:rPr lang="en-US" altLang="en-US" dirty="0" smtClean="0"/>
              <a:t>A </a:t>
            </a:r>
            <a:r>
              <a:rPr lang="en-US" altLang="en-US" dirty="0" err="1" smtClean="0"/>
              <a:t>SAF</a:t>
            </a:r>
            <a:r>
              <a:rPr lang="en-US" altLang="en-US" dirty="0" smtClean="0"/>
              <a:t> chair should be supportive of the school and supportive in finding solutions to concerns being raised at the school level.</a:t>
            </a:r>
          </a:p>
          <a:p>
            <a:pPr>
              <a:buFont typeface="Arial" charset="0"/>
              <a:buChar char="•"/>
            </a:pPr>
            <a:r>
              <a:rPr lang="en-US" altLang="en-US" dirty="0" smtClean="0"/>
              <a:t>A </a:t>
            </a:r>
            <a:r>
              <a:rPr lang="en-US" altLang="en-US" dirty="0" err="1" smtClean="0"/>
              <a:t>SAF</a:t>
            </a:r>
            <a:r>
              <a:rPr lang="en-US" altLang="en-US" dirty="0" smtClean="0"/>
              <a:t> chair should not shy away from bringing something to the attention of your principal or </a:t>
            </a:r>
            <a:r>
              <a:rPr lang="en-US" altLang="en-US" dirty="0" err="1" smtClean="0"/>
              <a:t>SAF</a:t>
            </a:r>
            <a:r>
              <a:rPr lang="en-US" altLang="en-US" dirty="0" smtClean="0"/>
              <a:t> members.</a:t>
            </a:r>
          </a:p>
          <a:p>
            <a:pPr>
              <a:buFont typeface="Arial" charset="0"/>
              <a:buChar char="•"/>
            </a:pPr>
            <a:r>
              <a:rPr lang="en-US" altLang="en-US" dirty="0" smtClean="0"/>
              <a:t>Remember we worked together and we are not always going to agree on issues.</a:t>
            </a:r>
          </a:p>
          <a:p>
            <a:endParaRPr lang="en-US" dirty="0"/>
          </a:p>
        </p:txBody>
      </p:sp>
    </p:spTree>
    <p:extLst>
      <p:ext uri="{BB962C8B-B14F-4D97-AF65-F5344CB8AC3E}">
        <p14:creationId xmlns:p14="http://schemas.microsoft.com/office/powerpoint/2010/main" val="367811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dirty="0" smtClean="0">
                <a:latin typeface="Arial Black" panose="020B0A04020102020204" pitchFamily="34" charset="0"/>
              </a:rPr>
              <a:t>Remember:  					 agree 		to 		disagree</a:t>
            </a:r>
            <a:endParaRPr lang="en-US" dirty="0">
              <a:latin typeface="Arial Black" panose="020B0A04020102020204" pitchFamily="34" charset="0"/>
            </a:endParaRPr>
          </a:p>
        </p:txBody>
      </p:sp>
      <p:pic>
        <p:nvPicPr>
          <p:cNvPr id="4" name="Content Placeholder 3" descr="http://1.bp.blogspot.com/-XiaGb8NQboI/Vb45m7MNb2I/AAAAAAAAq00/tT0fzq6DzhU/s1600/Agree-to-disagree1-746924.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981200"/>
            <a:ext cx="7848600" cy="3733800"/>
          </a:xfrm>
          <a:prstGeom prst="rect">
            <a:avLst/>
          </a:prstGeom>
          <a:noFill/>
          <a:ln>
            <a:noFill/>
          </a:ln>
        </p:spPr>
      </p:pic>
    </p:spTree>
    <p:extLst>
      <p:ext uri="{BB962C8B-B14F-4D97-AF65-F5344CB8AC3E}">
        <p14:creationId xmlns:p14="http://schemas.microsoft.com/office/powerpoint/2010/main" val="71930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dirty="0" smtClean="0">
                <a:latin typeface="Arial Black" panose="020B0A04020102020204" pitchFamily="34" charset="0"/>
              </a:rPr>
              <a:t>		Timeline for Advisory Feedback</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20000"/>
          </a:bodyPr>
          <a:lstStyle/>
          <a:p>
            <a:pPr marL="914400" lvl="2" indent="0">
              <a:buNone/>
            </a:pPr>
            <a:r>
              <a:rPr lang="en-US" sz="2800" b="1" dirty="0" smtClean="0"/>
              <a:t>Policy 1164  </a:t>
            </a:r>
            <a:r>
              <a:rPr lang="en-US" sz="2800" b="1" dirty="0"/>
              <a:t>COMMUNICATION AND </a:t>
            </a:r>
            <a:r>
              <a:rPr lang="en-US" sz="2800" b="1" dirty="0" smtClean="0"/>
              <a:t>PUBLIC ENGAGEMENT</a:t>
            </a:r>
          </a:p>
          <a:p>
            <a:r>
              <a:rPr lang="en-US" b="1" dirty="0"/>
              <a:t>PUBLIC ENGAGEMENT LOOP</a:t>
            </a:r>
          </a:p>
          <a:p>
            <a:r>
              <a:rPr lang="en-US" dirty="0"/>
              <a:t>The Public Engagement Loop has been designed for use only when a major initiative or new district </a:t>
            </a:r>
            <a:r>
              <a:rPr lang="en-US" dirty="0" smtClean="0"/>
              <a:t>wide program </a:t>
            </a:r>
            <a:r>
              <a:rPr lang="en-US" dirty="0"/>
              <a:t>is under consideration. The Superintendent, on his or her own, or when directed by the </a:t>
            </a:r>
            <a:r>
              <a:rPr lang="en-US" dirty="0" smtClean="0"/>
              <a:t>Board, shall </a:t>
            </a:r>
            <a:r>
              <a:rPr lang="en-US" dirty="0"/>
              <a:t>determine which initiatives or programs are sufficient in scope and impact to require </a:t>
            </a:r>
            <a:r>
              <a:rPr lang="en-US" dirty="0" smtClean="0"/>
              <a:t>implementation of </a:t>
            </a:r>
            <a:r>
              <a:rPr lang="en-US" dirty="0"/>
              <a:t>the Public Engagement Loop. This process shall take approximately 60 days to complete, starting </a:t>
            </a:r>
            <a:r>
              <a:rPr lang="en-US" dirty="0" smtClean="0"/>
              <a:t>with the </a:t>
            </a:r>
            <a:r>
              <a:rPr lang="en-US" dirty="0"/>
              <a:t>District Advisory Council (DAC) meeting where staff begins the looping process.</a:t>
            </a:r>
          </a:p>
        </p:txBody>
      </p:sp>
      <p:pic>
        <p:nvPicPr>
          <p:cNvPr id="4" name="FORWARD212.GIF">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450737" y="228600"/>
            <a:ext cx="1943326" cy="1295399"/>
          </a:xfrm>
          <a:prstGeom prst="rect">
            <a:avLst/>
          </a:prstGeom>
        </p:spPr>
      </p:pic>
    </p:spTree>
    <p:extLst>
      <p:ext uri="{BB962C8B-B14F-4D97-AF65-F5344CB8AC3E}">
        <p14:creationId xmlns:p14="http://schemas.microsoft.com/office/powerpoint/2010/main" val="23299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800" fill="hold"/>
                                        <p:tgtEl>
                                          <p:spTgt spid="4"/>
                                        </p:tgtEl>
                                      </p:cBhvr>
                                    </p:cmd>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35" fill="hold" display="0">
                  <p:stCondLst>
                    <p:cond delay="indefinite"/>
                  </p:stCondLst>
                </p:cTn>
                <p:tgtEl>
                  <p:spTgt spid="4"/>
                </p:tgtEl>
              </p:cMediaNode>
            </p:video>
          </p:childTnLst>
        </p:cTn>
      </p:par>
    </p:tnLst>
    <p:bldLst>
      <p:bldP spid="2" grpId="0" animBg="1"/>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latin typeface="Arial Black" panose="020B0A04020102020204" pitchFamily="34" charset="0"/>
              </a:rPr>
              <a:t>The Looping Process</a:t>
            </a:r>
            <a:endParaRPr lang="en-US" dirty="0">
              <a:latin typeface="Arial Black" panose="020B0A04020102020204" pitchFamily="34" charset="0"/>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1905000"/>
            <a:ext cx="4800600" cy="4431323"/>
          </a:xfrm>
        </p:spPr>
      </p:pic>
      <p:sp>
        <p:nvSpPr>
          <p:cNvPr id="7" name="Rectangle 6"/>
          <p:cNvSpPr/>
          <p:nvPr/>
        </p:nvSpPr>
        <p:spPr>
          <a:xfrm>
            <a:off x="5029200" y="2410428"/>
            <a:ext cx="868122" cy="523220"/>
          </a:xfrm>
          <a:prstGeom prst="rect">
            <a:avLst/>
          </a:prstGeom>
        </p:spPr>
        <p:txBody>
          <a:bodyPr wrap="square">
            <a:spAutoFit/>
          </a:bodyPr>
          <a:lstStyle/>
          <a:p>
            <a:r>
              <a:rPr lang="en-US" sz="2800" b="1" dirty="0" smtClean="0"/>
              <a:t>DAC</a:t>
            </a:r>
            <a:endParaRPr lang="en-US" sz="2800" b="1" dirty="0"/>
          </a:p>
        </p:txBody>
      </p:sp>
      <p:sp>
        <p:nvSpPr>
          <p:cNvPr id="8" name="Rectangle 7"/>
          <p:cNvSpPr/>
          <p:nvPr/>
        </p:nvSpPr>
        <p:spPr>
          <a:xfrm>
            <a:off x="5614815" y="3623100"/>
            <a:ext cx="1301703" cy="830997"/>
          </a:xfrm>
          <a:prstGeom prst="rect">
            <a:avLst/>
          </a:prstGeom>
        </p:spPr>
        <p:txBody>
          <a:bodyPr wrap="none">
            <a:spAutoFit/>
          </a:bodyPr>
          <a:lstStyle/>
          <a:p>
            <a:r>
              <a:rPr lang="en-US" sz="2400" b="1" dirty="0" smtClean="0"/>
              <a:t>Area </a:t>
            </a:r>
          </a:p>
          <a:p>
            <a:r>
              <a:rPr lang="en-US" sz="2400" b="1" dirty="0" smtClean="0"/>
              <a:t>Advisory</a:t>
            </a:r>
            <a:endParaRPr lang="en-US" sz="2400" b="1" dirty="0"/>
          </a:p>
        </p:txBody>
      </p:sp>
      <p:sp>
        <p:nvSpPr>
          <p:cNvPr id="9" name="Rectangle 8"/>
          <p:cNvSpPr/>
          <p:nvPr/>
        </p:nvSpPr>
        <p:spPr>
          <a:xfrm>
            <a:off x="3197688" y="4920732"/>
            <a:ext cx="1301703" cy="892552"/>
          </a:xfrm>
          <a:prstGeom prst="rect">
            <a:avLst/>
          </a:prstGeom>
        </p:spPr>
        <p:txBody>
          <a:bodyPr wrap="none">
            <a:spAutoFit/>
          </a:bodyPr>
          <a:lstStyle/>
          <a:p>
            <a:r>
              <a:rPr lang="en-US" sz="2800" b="1" dirty="0" smtClean="0"/>
              <a:t>Area</a:t>
            </a:r>
            <a:r>
              <a:rPr lang="en-US" b="1" dirty="0" smtClean="0"/>
              <a:t> </a:t>
            </a:r>
          </a:p>
          <a:p>
            <a:r>
              <a:rPr lang="en-US" sz="2400" b="1" dirty="0" smtClean="0"/>
              <a:t>Advisory</a:t>
            </a:r>
            <a:endParaRPr lang="en-US" sz="2400" b="1" dirty="0"/>
          </a:p>
        </p:txBody>
      </p:sp>
      <p:sp>
        <p:nvSpPr>
          <p:cNvPr id="10" name="Rectangle 9"/>
          <p:cNvSpPr/>
          <p:nvPr/>
        </p:nvSpPr>
        <p:spPr>
          <a:xfrm>
            <a:off x="5157615" y="5105399"/>
            <a:ext cx="914400" cy="584775"/>
          </a:xfrm>
          <a:prstGeom prst="rect">
            <a:avLst/>
          </a:prstGeom>
        </p:spPr>
        <p:txBody>
          <a:bodyPr wrap="square">
            <a:spAutoFit/>
          </a:bodyPr>
          <a:lstStyle/>
          <a:p>
            <a:r>
              <a:rPr lang="en-US" sz="3200" b="1" dirty="0" err="1" smtClean="0"/>
              <a:t>SAF</a:t>
            </a:r>
            <a:endParaRPr lang="en-US" sz="3200" b="1" dirty="0"/>
          </a:p>
        </p:txBody>
      </p:sp>
      <p:sp>
        <p:nvSpPr>
          <p:cNvPr id="13" name="Rectangle 12"/>
          <p:cNvSpPr/>
          <p:nvPr/>
        </p:nvSpPr>
        <p:spPr>
          <a:xfrm>
            <a:off x="3551592" y="2338231"/>
            <a:ext cx="1172693" cy="584775"/>
          </a:xfrm>
          <a:prstGeom prst="rect">
            <a:avLst/>
          </a:prstGeom>
        </p:spPr>
        <p:txBody>
          <a:bodyPr wrap="none">
            <a:spAutoFit/>
          </a:bodyPr>
          <a:lstStyle/>
          <a:p>
            <a:r>
              <a:rPr lang="en-US" sz="3200" b="1" dirty="0" smtClean="0"/>
              <a:t>STAFF</a:t>
            </a:r>
            <a:endParaRPr lang="en-US" sz="3200" b="1" dirty="0"/>
          </a:p>
        </p:txBody>
      </p:sp>
      <p:sp>
        <p:nvSpPr>
          <p:cNvPr id="14" name="Rectangle 13"/>
          <p:cNvSpPr/>
          <p:nvPr/>
        </p:nvSpPr>
        <p:spPr>
          <a:xfrm>
            <a:off x="2643444" y="4038598"/>
            <a:ext cx="806824" cy="523220"/>
          </a:xfrm>
          <a:prstGeom prst="rect">
            <a:avLst/>
          </a:prstGeom>
        </p:spPr>
        <p:txBody>
          <a:bodyPr wrap="none">
            <a:spAutoFit/>
          </a:bodyPr>
          <a:lstStyle/>
          <a:p>
            <a:r>
              <a:rPr lang="en-US" sz="2800" b="1" dirty="0" smtClean="0"/>
              <a:t>DAC</a:t>
            </a:r>
            <a:endParaRPr lang="en-US" sz="2800" b="1" dirty="0"/>
          </a:p>
        </p:txBody>
      </p:sp>
    </p:spTree>
    <p:extLst>
      <p:ext uri="{BB962C8B-B14F-4D97-AF65-F5344CB8AC3E}">
        <p14:creationId xmlns:p14="http://schemas.microsoft.com/office/powerpoint/2010/main" val="31632277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8" presetClass="emph" presetSubtype="0" fill="hold" nodeType="clickEffect">
                                  <p:stCondLst>
                                    <p:cond delay="0"/>
                                  </p:stCondLst>
                                  <p:childTnLst>
                                    <p:animRot by="21600000">
                                      <p:cBhvr>
                                        <p:cTn id="49"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8" grpId="0"/>
      <p:bldP spid="9" grpId="0"/>
      <p:bldP spid="10"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sz="3200" dirty="0" smtClean="0"/>
              <a:t>Lest We Forget Where It Started</a:t>
            </a:r>
            <a:endParaRPr lang="en-US" sz="3200" dirty="0"/>
          </a:p>
        </p:txBody>
      </p:sp>
      <p:sp>
        <p:nvSpPr>
          <p:cNvPr id="3" name="Content Placeholder 2"/>
          <p:cNvSpPr>
            <a:spLocks noGrp="1"/>
          </p:cNvSpPr>
          <p:nvPr>
            <p:ph idx="1"/>
          </p:nvPr>
        </p:nvSpPr>
        <p:spPr>
          <a:xfrm>
            <a:off x="457200" y="1714500"/>
            <a:ext cx="8229600" cy="4525963"/>
          </a:xfrm>
        </p:spPr>
        <p:txBody>
          <a:bodyPr>
            <a:normAutofit fontScale="70000" lnSpcReduction="20000"/>
          </a:bodyPr>
          <a:lstStyle/>
          <a:p>
            <a:r>
              <a:rPr lang="en-US" dirty="0" smtClean="0"/>
              <a:t>A woman by the name of Geri </a:t>
            </a:r>
            <a:r>
              <a:rPr lang="en-US" dirty="0" err="1" smtClean="0"/>
              <a:t>Introcaso</a:t>
            </a:r>
            <a:r>
              <a:rPr lang="en-US" dirty="0" smtClean="0"/>
              <a:t> spent  </a:t>
            </a:r>
            <a:r>
              <a:rPr lang="en-US" dirty="0"/>
              <a:t>more than three decades helping to shape local and state education </a:t>
            </a:r>
            <a:r>
              <a:rPr lang="en-US" dirty="0" smtClean="0"/>
              <a:t>policy. Geri </a:t>
            </a:r>
            <a:r>
              <a:rPr lang="en-US" dirty="0" err="1" smtClean="0"/>
              <a:t>Introcaso</a:t>
            </a:r>
            <a:r>
              <a:rPr lang="en-US" dirty="0" smtClean="0"/>
              <a:t> was the chairwoman </a:t>
            </a:r>
            <a:r>
              <a:rPr lang="en-US" dirty="0"/>
              <a:t>of both the state and Broward advisory </a:t>
            </a:r>
            <a:r>
              <a:rPr lang="en-US" dirty="0" smtClean="0"/>
              <a:t>councils.  The </a:t>
            </a:r>
            <a:r>
              <a:rPr lang="en-US" dirty="0"/>
              <a:t>mother of three from Miramar rarely let legislators, board members and school superintendents forget about parents' concerns</a:t>
            </a:r>
            <a:r>
              <a:rPr lang="en-US" dirty="0" smtClean="0"/>
              <a:t>.</a:t>
            </a:r>
          </a:p>
          <a:p>
            <a:endParaRPr lang="en-US" dirty="0"/>
          </a:p>
          <a:p>
            <a:r>
              <a:rPr lang="en-US" dirty="0"/>
              <a:t>She once threw her daughter's outdated textbook at Broward Schools Superintendent William Leary to make the point that students needed new books</a:t>
            </a:r>
            <a:r>
              <a:rPr lang="en-US" dirty="0" smtClean="0"/>
              <a:t>.</a:t>
            </a:r>
          </a:p>
          <a:p>
            <a:pPr marL="0" indent="0">
              <a:buNone/>
            </a:pPr>
            <a:endParaRPr lang="en-US" dirty="0"/>
          </a:p>
          <a:p>
            <a:r>
              <a:rPr lang="en-US" dirty="0"/>
              <a:t>"She got his attention and he fixed it," said School Board member Lois </a:t>
            </a:r>
            <a:r>
              <a:rPr lang="en-US" dirty="0" smtClean="0"/>
              <a:t>Wexler.</a:t>
            </a:r>
          </a:p>
          <a:p>
            <a:endParaRPr lang="en-US" dirty="0" smtClean="0"/>
          </a:p>
          <a:p>
            <a:r>
              <a:rPr lang="en-US" dirty="0" smtClean="0"/>
              <a:t>Founding member of Policy 1.3 which dates back to 1976.</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52400"/>
            <a:ext cx="1562100" cy="1562100"/>
          </a:xfrm>
          <a:prstGeom prst="rect">
            <a:avLst/>
          </a:prstGeom>
        </p:spPr>
      </p:pic>
    </p:spTree>
    <p:extLst>
      <p:ext uri="{BB962C8B-B14F-4D97-AF65-F5344CB8AC3E}">
        <p14:creationId xmlns:p14="http://schemas.microsoft.com/office/powerpoint/2010/main" val="32206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80">
                                          <p:stCondLst>
                                            <p:cond delay="0"/>
                                          </p:stCondLst>
                                        </p:cTn>
                                        <p:tgtEl>
                                          <p:spTgt spid="2"/>
                                        </p:tgtEl>
                                      </p:cBhvr>
                                    </p:animEffect>
                                    <p:anim calcmode="lin" valueType="num">
                                      <p:cBhvr>
                                        <p:cTn id="1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gtEl>
                                      </p:cBhvr>
                                      <p:to x="100000" y="60000"/>
                                    </p:animScale>
                                    <p:animScale>
                                      <p:cBhvr>
                                        <p:cTn id="19" dur="166" decel="50000">
                                          <p:stCondLst>
                                            <p:cond delay="676"/>
                                          </p:stCondLst>
                                        </p:cTn>
                                        <p:tgtEl>
                                          <p:spTgt spid="2"/>
                                        </p:tgtEl>
                                      </p:cBhvr>
                                      <p:to x="100000" y="100000"/>
                                    </p:animScale>
                                    <p:animScale>
                                      <p:cBhvr>
                                        <p:cTn id="20" dur="26">
                                          <p:stCondLst>
                                            <p:cond delay="1312"/>
                                          </p:stCondLst>
                                        </p:cTn>
                                        <p:tgtEl>
                                          <p:spTgt spid="2"/>
                                        </p:tgtEl>
                                      </p:cBhvr>
                                      <p:to x="100000" y="80000"/>
                                    </p:animScale>
                                    <p:animScale>
                                      <p:cBhvr>
                                        <p:cTn id="21" dur="166" decel="50000">
                                          <p:stCondLst>
                                            <p:cond delay="1338"/>
                                          </p:stCondLst>
                                        </p:cTn>
                                        <p:tgtEl>
                                          <p:spTgt spid="2"/>
                                        </p:tgtEl>
                                      </p:cBhvr>
                                      <p:to x="100000" y="100000"/>
                                    </p:animScale>
                                    <p:animScale>
                                      <p:cBhvr>
                                        <p:cTn id="22" dur="26">
                                          <p:stCondLst>
                                            <p:cond delay="1642"/>
                                          </p:stCondLst>
                                        </p:cTn>
                                        <p:tgtEl>
                                          <p:spTgt spid="2"/>
                                        </p:tgtEl>
                                      </p:cBhvr>
                                      <p:to x="100000" y="90000"/>
                                    </p:animScale>
                                    <p:animScale>
                                      <p:cBhvr>
                                        <p:cTn id="23" dur="166" decel="50000">
                                          <p:stCondLst>
                                            <p:cond delay="1668"/>
                                          </p:stCondLst>
                                        </p:cTn>
                                        <p:tgtEl>
                                          <p:spTgt spid="2"/>
                                        </p:tgtEl>
                                      </p:cBhvr>
                                      <p:to x="100000" y="100000"/>
                                    </p:animScale>
                                    <p:animScale>
                                      <p:cBhvr>
                                        <p:cTn id="24" dur="26">
                                          <p:stCondLst>
                                            <p:cond delay="1808"/>
                                          </p:stCondLst>
                                        </p:cTn>
                                        <p:tgtEl>
                                          <p:spTgt spid="2"/>
                                        </p:tgtEl>
                                      </p:cBhvr>
                                      <p:to x="100000" y="95000"/>
                                    </p:animScale>
                                    <p:animScale>
                                      <p:cBhvr>
                                        <p:cTn id="25" dur="166" decel="50000">
                                          <p:stCondLst>
                                            <p:cond delay="1834"/>
                                          </p:stCondLst>
                                        </p:cTn>
                                        <p:tgtEl>
                                          <p:spTgt spid="2"/>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1000"/>
                                        <p:tgtEl>
                                          <p:spTgt spid="3">
                                            <p:txEl>
                                              <p:pRg st="2" end="2"/>
                                            </p:txEl>
                                          </p:spTgt>
                                        </p:tgtEl>
                                      </p:cBhvr>
                                    </p:animEffect>
                                    <p:anim calcmode="lin" valueType="num">
                                      <p:cBhvr>
                                        <p:cTn id="3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latin typeface="Arial Black" panose="020B0A04020102020204" pitchFamily="34" charset="0"/>
              </a:rPr>
              <a:t>		The Way It Works</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Policy 1164 (2)(b). </a:t>
            </a:r>
            <a:r>
              <a:rPr lang="en-US" dirty="0"/>
              <a:t>DAC will:</a:t>
            </a:r>
          </a:p>
          <a:p>
            <a:pPr marL="0" indent="0">
              <a:buNone/>
            </a:pPr>
            <a:r>
              <a:rPr lang="en-US" dirty="0" smtClean="0"/>
              <a:t>	• </a:t>
            </a:r>
            <a:r>
              <a:rPr lang="en-US" dirty="0"/>
              <a:t>sequence DAC, Area and school site meetings to allow for </a:t>
            </a:r>
            <a:r>
              <a:rPr lang="en-US" dirty="0" smtClean="0"/>
              <a:t>	appropriate </a:t>
            </a:r>
            <a:r>
              <a:rPr lang="en-US" dirty="0"/>
              <a:t>looping;</a:t>
            </a:r>
          </a:p>
          <a:p>
            <a:pPr marL="0" indent="0">
              <a:buNone/>
            </a:pPr>
            <a:r>
              <a:rPr lang="en-US" dirty="0" smtClean="0"/>
              <a:t>	• </a:t>
            </a:r>
            <a:r>
              <a:rPr lang="en-US" dirty="0"/>
              <a:t>forward information to each Area Chair;</a:t>
            </a:r>
          </a:p>
          <a:p>
            <a:pPr marL="0" indent="0">
              <a:buNone/>
            </a:pPr>
            <a:r>
              <a:rPr lang="en-US" dirty="0" smtClean="0"/>
              <a:t>	• </a:t>
            </a:r>
            <a:r>
              <a:rPr lang="en-US" dirty="0"/>
              <a:t>Area Chairs will forward to School Advisory Chairs and Principals.</a:t>
            </a:r>
          </a:p>
          <a:p>
            <a:pPr marL="0" indent="0">
              <a:buNone/>
            </a:pPr>
            <a:r>
              <a:rPr lang="en-US" dirty="0" smtClean="0"/>
              <a:t>	• </a:t>
            </a:r>
            <a:r>
              <a:rPr lang="en-US" dirty="0"/>
              <a:t>Each School Advisory Chair will have access to a computer and a </a:t>
            </a:r>
            <a:r>
              <a:rPr lang="en-US" dirty="0" smtClean="0"/>
              <a:t>	mailbox </a:t>
            </a:r>
            <a:r>
              <a:rPr lang="en-US" dirty="0"/>
              <a:t>at the school to </a:t>
            </a:r>
            <a:r>
              <a:rPr lang="en-US" dirty="0" smtClean="0"/>
              <a:t>retrieve information</a:t>
            </a:r>
            <a:r>
              <a:rPr lang="en-US" dirty="0"/>
              <a:t>.</a:t>
            </a:r>
          </a:p>
          <a:p>
            <a:pPr marL="0" indent="0">
              <a:buNone/>
            </a:pPr>
            <a:r>
              <a:rPr lang="en-US" dirty="0" smtClean="0"/>
              <a:t>	• </a:t>
            </a:r>
            <a:r>
              <a:rPr lang="en-US" dirty="0"/>
              <a:t>School Advisory Chair collaborates with principal to put item on </a:t>
            </a:r>
            <a:r>
              <a:rPr lang="en-US" dirty="0" smtClean="0"/>
              <a:t>the 	next </a:t>
            </a:r>
            <a:r>
              <a:rPr lang="en-US" dirty="0"/>
              <a:t>agenda.</a:t>
            </a:r>
          </a:p>
          <a:p>
            <a:pPr marL="0" indent="0">
              <a:buNone/>
            </a:pPr>
            <a:r>
              <a:rPr lang="en-US" dirty="0" smtClean="0"/>
              <a:t>	• </a:t>
            </a:r>
            <a:r>
              <a:rPr lang="en-US" dirty="0"/>
              <a:t>post notice on DAC website with </a:t>
            </a:r>
            <a:r>
              <a:rPr lang="en-US" dirty="0" smtClean="0"/>
              <a:t>(or provide) link </a:t>
            </a:r>
            <a:r>
              <a:rPr lang="en-US" dirty="0"/>
              <a:t>to </a:t>
            </a:r>
            <a:r>
              <a:rPr lang="en-US" dirty="0" err="1"/>
              <a:t>SBBC</a:t>
            </a:r>
            <a:r>
              <a:rPr lang="en-US" dirty="0"/>
              <a:t> website;</a:t>
            </a:r>
          </a:p>
          <a:p>
            <a:pPr marL="0" indent="0">
              <a:buNone/>
            </a:pPr>
            <a:r>
              <a:rPr lang="en-US" dirty="0" smtClean="0"/>
              <a:t>	• </a:t>
            </a:r>
            <a:r>
              <a:rPr lang="en-US" dirty="0"/>
              <a:t>collect feedback from SAC and </a:t>
            </a:r>
            <a:r>
              <a:rPr lang="en-US" dirty="0" err="1"/>
              <a:t>SAF</a:t>
            </a:r>
            <a:r>
              <a:rPr lang="en-US" dirty="0"/>
              <a:t> meetings via the Area Advisory Chairs;</a:t>
            </a:r>
          </a:p>
          <a:p>
            <a:pPr marL="0" indent="0">
              <a:buNone/>
            </a:pPr>
            <a:r>
              <a:rPr lang="en-US" dirty="0" smtClean="0"/>
              <a:t>	• </a:t>
            </a:r>
            <a:r>
              <a:rPr lang="en-US" dirty="0"/>
              <a:t>synthesize and prepare feedback for final discussion at the next scheduled </a:t>
            </a:r>
            <a:r>
              <a:rPr lang="en-US" dirty="0" smtClean="0"/>
              <a:t>	DAC </a:t>
            </a:r>
            <a:r>
              <a:rPr lang="en-US" dirty="0"/>
              <a:t>Meeting; and</a:t>
            </a:r>
          </a:p>
          <a:p>
            <a:pPr marL="0" indent="0">
              <a:buNone/>
            </a:pPr>
            <a:r>
              <a:rPr lang="en-US" dirty="0" smtClean="0"/>
              <a:t>	• share </a:t>
            </a:r>
            <a:r>
              <a:rPr lang="en-US" dirty="0"/>
              <a:t>feedback and/or position with the Board through Board Reports </a:t>
            </a:r>
            <a:r>
              <a:rPr lang="en-US" dirty="0" smtClean="0"/>
              <a:t>	process.</a:t>
            </a:r>
          </a:p>
          <a:p>
            <a:endParaRPr lang="en-US" dirty="0"/>
          </a:p>
        </p:txBody>
      </p:sp>
      <p:pic>
        <p:nvPicPr>
          <p:cNvPr id="5" name="FORWARD212.GIF">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450737" y="228600"/>
            <a:ext cx="1943326" cy="1295399"/>
          </a:xfrm>
          <a:prstGeom prst="rect">
            <a:avLst/>
          </a:prstGeom>
        </p:spPr>
      </p:pic>
    </p:spTree>
    <p:extLst>
      <p:ext uri="{BB962C8B-B14F-4D97-AF65-F5344CB8AC3E}">
        <p14:creationId xmlns:p14="http://schemas.microsoft.com/office/powerpoint/2010/main" val="38501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00"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1000"/>
                                        <p:tgtEl>
                                          <p:spTgt spid="3">
                                            <p:txEl>
                                              <p:pRg st="5" end="5"/>
                                            </p:txEl>
                                          </p:spTgt>
                                        </p:tgtEl>
                                      </p:cBhvr>
                                    </p:animEffect>
                                    <p:anim calcmode="lin" valueType="num">
                                      <p:cBhvr>
                                        <p:cTn id="5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fade">
                                      <p:cBhvr>
                                        <p:cTn id="61" dur="1000"/>
                                        <p:tgtEl>
                                          <p:spTgt spid="3">
                                            <p:txEl>
                                              <p:pRg st="6" end="6"/>
                                            </p:txEl>
                                          </p:spTgt>
                                        </p:tgtEl>
                                      </p:cBhvr>
                                    </p:animEffect>
                                    <p:anim calcmode="lin" valueType="num">
                                      <p:cBhvr>
                                        <p:cTn id="6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Effect transition="in" filter="fade">
                                      <p:cBhvr>
                                        <p:cTn id="68" dur="1000"/>
                                        <p:tgtEl>
                                          <p:spTgt spid="3">
                                            <p:txEl>
                                              <p:pRg st="7" end="7"/>
                                            </p:txEl>
                                          </p:spTgt>
                                        </p:tgtEl>
                                      </p:cBhvr>
                                    </p:animEffect>
                                    <p:anim calcmode="lin" valueType="num">
                                      <p:cBhvr>
                                        <p:cTn id="6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8" end="8"/>
                                            </p:txEl>
                                          </p:spTgt>
                                        </p:tgtEl>
                                        <p:attrNameLst>
                                          <p:attrName>style.visibility</p:attrName>
                                        </p:attrNameLst>
                                      </p:cBhvr>
                                      <p:to>
                                        <p:strVal val="visible"/>
                                      </p:to>
                                    </p:set>
                                    <p:animEffect transition="in" filter="fade">
                                      <p:cBhvr>
                                        <p:cTn id="75" dur="1000"/>
                                        <p:tgtEl>
                                          <p:spTgt spid="3">
                                            <p:txEl>
                                              <p:pRg st="8" end="8"/>
                                            </p:txEl>
                                          </p:spTgt>
                                        </p:tgtEl>
                                      </p:cBhvr>
                                    </p:animEffect>
                                    <p:anim calcmode="lin" valueType="num">
                                      <p:cBhvr>
                                        <p:cTn id="7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
                                            <p:txEl>
                                              <p:pRg st="9" end="9"/>
                                            </p:txEl>
                                          </p:spTgt>
                                        </p:tgtEl>
                                        <p:attrNameLst>
                                          <p:attrName>style.visibility</p:attrName>
                                        </p:attrNameLst>
                                      </p:cBhvr>
                                      <p:to>
                                        <p:strVal val="visible"/>
                                      </p:to>
                                    </p:set>
                                    <p:animEffect transition="in" filter="fade">
                                      <p:cBhvr>
                                        <p:cTn id="82" dur="1000"/>
                                        <p:tgtEl>
                                          <p:spTgt spid="3">
                                            <p:txEl>
                                              <p:pRg st="9" end="9"/>
                                            </p:txEl>
                                          </p:spTgt>
                                        </p:tgtEl>
                                      </p:cBhvr>
                                    </p:animEffect>
                                    <p:anim calcmode="lin" valueType="num">
                                      <p:cBhvr>
                                        <p:cTn id="8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85" fill="hold" display="0">
                  <p:stCondLst>
                    <p:cond delay="indefinite"/>
                  </p:stCondLst>
                </p:cTn>
                <p:tgtEl>
                  <p:spTgt spid="5"/>
                </p:tgtEl>
              </p:cMediaNode>
            </p:video>
          </p:childTnLst>
        </p:cTn>
      </p:par>
    </p:tnLst>
    <p:bldLst>
      <p:bldP spid="2" grpId="0" animBg="1"/>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latin typeface="Arial Black" panose="020B0A04020102020204" pitchFamily="34" charset="0"/>
              </a:rPr>
              <a:t>Timeline</a:t>
            </a:r>
            <a:endParaRPr lang="en-US" dirty="0">
              <a:latin typeface="Arial Black" panose="020B0A04020102020204" pitchFamily="34" charset="0"/>
            </a:endParaRPr>
          </a:p>
        </p:txBody>
      </p:sp>
      <p:sp>
        <p:nvSpPr>
          <p:cNvPr id="3" name="Content Placeholder 2"/>
          <p:cNvSpPr>
            <a:spLocks noGrp="1"/>
          </p:cNvSpPr>
          <p:nvPr>
            <p:ph idx="1"/>
          </p:nvPr>
        </p:nvSpPr>
        <p:spPr>
          <a:xfrm>
            <a:off x="342900" y="1623053"/>
            <a:ext cx="8420100" cy="4853947"/>
          </a:xfrm>
        </p:spPr>
        <p:txBody>
          <a:bodyPr/>
          <a:lstStyle/>
          <a:p>
            <a:pPr marL="0" indent="0">
              <a:buNone/>
            </a:pPr>
            <a:r>
              <a:rPr lang="en-US" dirty="0" smtClean="0"/>
              <a:t> </a:t>
            </a:r>
            <a:endParaRPr lang="en-US" dirty="0"/>
          </a:p>
        </p:txBody>
      </p:sp>
      <p:pic>
        <p:nvPicPr>
          <p:cNvPr id="2050" name="Picture 2" descr="C:\Users\Linda\AppData\Local\Microsoft\Windows\INetCache\IE\BNCLT38H\monthlycalendar-thumb[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2324100"/>
            <a:ext cx="28575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Linda\AppData\Local\Microsoft\Windows\INetCache\IE\BNCLT38H\monthlycalendar-thumb[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2324100"/>
            <a:ext cx="28575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Linda\AppData\Local\Microsoft\Windows\INetCache\IE\BNCLT38H\monthlycalendar-thumb[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988363"/>
            <a:ext cx="7620000" cy="38481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027050" y="3059668"/>
            <a:ext cx="766300" cy="369332"/>
          </a:xfrm>
          <a:prstGeom prst="rect">
            <a:avLst/>
          </a:prstGeom>
        </p:spPr>
        <p:txBody>
          <a:bodyPr wrap="none">
            <a:spAutoFit/>
          </a:bodyPr>
          <a:lstStyle/>
          <a:p>
            <a:r>
              <a:rPr lang="en-US" dirty="0" smtClean="0"/>
              <a:t>1-DAC</a:t>
            </a:r>
            <a:endParaRPr lang="en-US" dirty="0"/>
          </a:p>
        </p:txBody>
      </p:sp>
      <p:sp>
        <p:nvSpPr>
          <p:cNvPr id="5" name="Rectangle 4"/>
          <p:cNvSpPr/>
          <p:nvPr/>
        </p:nvSpPr>
        <p:spPr>
          <a:xfrm>
            <a:off x="4901282" y="3624425"/>
            <a:ext cx="859652" cy="523220"/>
          </a:xfrm>
          <a:prstGeom prst="rect">
            <a:avLst/>
          </a:prstGeom>
        </p:spPr>
        <p:txBody>
          <a:bodyPr wrap="square">
            <a:spAutoFit/>
          </a:bodyPr>
          <a:lstStyle/>
          <a:p>
            <a:r>
              <a:rPr lang="en-US" sz="1400" dirty="0" smtClean="0"/>
              <a:t>2-Area </a:t>
            </a:r>
          </a:p>
          <a:p>
            <a:r>
              <a:rPr lang="en-US" sz="1400" dirty="0" smtClean="0"/>
              <a:t>Advisory</a:t>
            </a:r>
            <a:endParaRPr lang="en-US" sz="1400" dirty="0"/>
          </a:p>
        </p:txBody>
      </p:sp>
      <p:sp>
        <p:nvSpPr>
          <p:cNvPr id="6" name="Rectangle 5"/>
          <p:cNvSpPr/>
          <p:nvPr/>
        </p:nvSpPr>
        <p:spPr>
          <a:xfrm>
            <a:off x="3141518" y="4852524"/>
            <a:ext cx="715196" cy="369332"/>
          </a:xfrm>
          <a:prstGeom prst="rect">
            <a:avLst/>
          </a:prstGeom>
        </p:spPr>
        <p:txBody>
          <a:bodyPr wrap="none">
            <a:spAutoFit/>
          </a:bodyPr>
          <a:lstStyle/>
          <a:p>
            <a:r>
              <a:rPr lang="en-US" dirty="0"/>
              <a:t>2</a:t>
            </a:r>
            <a:r>
              <a:rPr lang="en-US" dirty="0" smtClean="0"/>
              <a:t>-SAF</a:t>
            </a:r>
            <a:endParaRPr lang="en-US" dirty="0"/>
          </a:p>
        </p:txBody>
      </p:sp>
      <p:sp>
        <p:nvSpPr>
          <p:cNvPr id="7" name="Rectangle 6"/>
          <p:cNvSpPr/>
          <p:nvPr/>
        </p:nvSpPr>
        <p:spPr>
          <a:xfrm>
            <a:off x="3073969" y="4223738"/>
            <a:ext cx="715196" cy="369332"/>
          </a:xfrm>
          <a:prstGeom prst="rect">
            <a:avLst/>
          </a:prstGeom>
        </p:spPr>
        <p:txBody>
          <a:bodyPr wrap="none">
            <a:spAutoFit/>
          </a:bodyPr>
          <a:lstStyle/>
          <a:p>
            <a:r>
              <a:rPr lang="en-US" dirty="0"/>
              <a:t>1</a:t>
            </a:r>
            <a:r>
              <a:rPr lang="en-US" dirty="0" smtClean="0"/>
              <a:t>-SAF</a:t>
            </a:r>
            <a:endParaRPr lang="en-US" dirty="0"/>
          </a:p>
        </p:txBody>
      </p:sp>
      <p:sp>
        <p:nvSpPr>
          <p:cNvPr id="8" name="Rectangle 7"/>
          <p:cNvSpPr/>
          <p:nvPr/>
        </p:nvSpPr>
        <p:spPr>
          <a:xfrm>
            <a:off x="3073969" y="2593352"/>
            <a:ext cx="715196" cy="369332"/>
          </a:xfrm>
          <a:prstGeom prst="rect">
            <a:avLst/>
          </a:prstGeom>
        </p:spPr>
        <p:txBody>
          <a:bodyPr wrap="none">
            <a:spAutoFit/>
          </a:bodyPr>
          <a:lstStyle/>
          <a:p>
            <a:r>
              <a:rPr lang="en-US" dirty="0"/>
              <a:t>3</a:t>
            </a:r>
            <a:r>
              <a:rPr lang="en-US" dirty="0" smtClean="0"/>
              <a:t>-SAF</a:t>
            </a:r>
            <a:endParaRPr lang="en-US" dirty="0"/>
          </a:p>
        </p:txBody>
      </p:sp>
      <p:sp>
        <p:nvSpPr>
          <p:cNvPr id="9" name="Rectangle 8"/>
          <p:cNvSpPr/>
          <p:nvPr/>
        </p:nvSpPr>
        <p:spPr>
          <a:xfrm>
            <a:off x="3143250" y="3175464"/>
            <a:ext cx="715196" cy="369332"/>
          </a:xfrm>
          <a:prstGeom prst="rect">
            <a:avLst/>
          </a:prstGeom>
        </p:spPr>
        <p:txBody>
          <a:bodyPr wrap="none">
            <a:spAutoFit/>
          </a:bodyPr>
          <a:lstStyle/>
          <a:p>
            <a:r>
              <a:rPr lang="en-US" dirty="0"/>
              <a:t>4</a:t>
            </a:r>
            <a:r>
              <a:rPr lang="en-US" dirty="0" smtClean="0"/>
              <a:t>-SAF</a:t>
            </a:r>
            <a:endParaRPr lang="en-US" dirty="0"/>
          </a:p>
        </p:txBody>
      </p:sp>
      <p:sp>
        <p:nvSpPr>
          <p:cNvPr id="10" name="Rectangle 9"/>
          <p:cNvSpPr/>
          <p:nvPr/>
        </p:nvSpPr>
        <p:spPr>
          <a:xfrm>
            <a:off x="3073969" y="3727747"/>
            <a:ext cx="715196" cy="369332"/>
          </a:xfrm>
          <a:prstGeom prst="rect">
            <a:avLst/>
          </a:prstGeom>
        </p:spPr>
        <p:txBody>
          <a:bodyPr wrap="none">
            <a:spAutoFit/>
          </a:bodyPr>
          <a:lstStyle/>
          <a:p>
            <a:r>
              <a:rPr lang="en-US" dirty="0"/>
              <a:t>5</a:t>
            </a:r>
            <a:r>
              <a:rPr lang="en-US" dirty="0" smtClean="0"/>
              <a:t>-SAF</a:t>
            </a:r>
            <a:endParaRPr lang="en-US" dirty="0"/>
          </a:p>
        </p:txBody>
      </p:sp>
      <p:pic>
        <p:nvPicPr>
          <p:cNvPr id="2054" name="Picture 6" descr="C:\Users\Linda\AppData\Local\Microsoft\Windows\INetCache\IE\LJCSH62F\800px-Arrow_east.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211" y="2590799"/>
            <a:ext cx="3771900" cy="48527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C:\Users\Linda\AppData\Local\Microsoft\Windows\INetCache\IE\LJCSH62F\800px-Arrow_east.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1" y="4166938"/>
            <a:ext cx="3709714" cy="57343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C:\Users\Linda\AppData\Local\Microsoft\Windows\INetCache\IE\LJCSH62F\800px-Arrow_east.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0" y="4794640"/>
            <a:ext cx="3581399" cy="57509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Users\Linda\AppData\Local\Microsoft\Windows\INetCache\IE\LJCSH62F\800px-Arrow_east.svg[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62400" y="3260743"/>
            <a:ext cx="3664710" cy="33947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C:\Users\Linda\AppData\Local\Microsoft\Windows\INetCache\IE\LJCSH62F\800px-Arrow_east.svg[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8446" y="3544796"/>
            <a:ext cx="713554" cy="67894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Users\Linda\AppData\Local\Microsoft\Windows\INetCache\IE\LJCSH62F\800px-Arrow_east.svg[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64418" y="3572942"/>
            <a:ext cx="1562691" cy="678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52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latin typeface="Arial Black" panose="020B0A04020102020204" pitchFamily="34" charset="0"/>
              </a:rPr>
              <a:t>Sunshine</a:t>
            </a:r>
            <a:br>
              <a:rPr lang="en-US" dirty="0" smtClean="0">
                <a:latin typeface="Arial Black" panose="020B0A04020102020204" pitchFamily="34" charset="0"/>
              </a:rPr>
            </a:br>
            <a:r>
              <a:rPr lang="en-US" sz="3600" dirty="0" smtClean="0">
                <a:latin typeface="Arial Black" panose="020B0A04020102020204" pitchFamily="34" charset="0"/>
              </a:rPr>
              <a:t>Applies to </a:t>
            </a:r>
            <a:r>
              <a:rPr lang="en-US" sz="3100" dirty="0" err="1" smtClean="0">
                <a:latin typeface="Arial Black" panose="020B0A04020102020204" pitchFamily="34" charset="0"/>
              </a:rPr>
              <a:t>SAF</a:t>
            </a:r>
            <a:r>
              <a:rPr lang="en-US" sz="3100" dirty="0" smtClean="0">
                <a:latin typeface="Arial Black" panose="020B0A04020102020204" pitchFamily="34" charset="0"/>
              </a:rPr>
              <a:t> &amp; SAC</a:t>
            </a:r>
            <a:endParaRPr lang="en-US" sz="3100" dirty="0">
              <a:latin typeface="Arial Black" panose="020B0A04020102020204" pitchFamily="34" charset="0"/>
            </a:endParaRPr>
          </a:p>
        </p:txBody>
      </p:sp>
      <p:sp>
        <p:nvSpPr>
          <p:cNvPr id="3" name="Content Placeholder 2"/>
          <p:cNvSpPr>
            <a:spLocks noGrp="1"/>
          </p:cNvSpPr>
          <p:nvPr>
            <p:ph idx="1"/>
          </p:nvPr>
        </p:nvSpPr>
        <p:spPr/>
        <p:txBody>
          <a:bodyPr>
            <a:normAutofit fontScale="77500" lnSpcReduction="20000"/>
          </a:bodyPr>
          <a:lstStyle/>
          <a:p>
            <a:pPr fontAlgn="base"/>
            <a:r>
              <a:rPr lang="fr-BE" dirty="0" err="1" smtClean="0"/>
              <a:t>Legal</a:t>
            </a:r>
            <a:r>
              <a:rPr lang="fr-BE" dirty="0" smtClean="0"/>
              <a:t> </a:t>
            </a:r>
            <a:r>
              <a:rPr lang="fr-BE" dirty="0" err="1" smtClean="0"/>
              <a:t>Dept</a:t>
            </a:r>
            <a:r>
              <a:rPr lang="fr-BE" dirty="0" smtClean="0"/>
              <a:t>. </a:t>
            </a:r>
            <a:r>
              <a:rPr lang="fr-BE" dirty="0" err="1" smtClean="0"/>
              <a:t>Interpretation</a:t>
            </a:r>
            <a:r>
              <a:rPr lang="fr-BE" dirty="0" smtClean="0"/>
              <a:t> - </a:t>
            </a:r>
            <a:r>
              <a:rPr lang="fr-BE" dirty="0" err="1" smtClean="0"/>
              <a:t>Highlights</a:t>
            </a:r>
            <a:r>
              <a:rPr lang="fr-BE" dirty="0" smtClean="0"/>
              <a:t> - General Guide</a:t>
            </a:r>
            <a:endParaRPr lang="en-US" dirty="0" smtClean="0"/>
          </a:p>
          <a:p>
            <a:pPr marL="0" lvl="0" indent="0" fontAlgn="base">
              <a:buNone/>
            </a:pPr>
            <a:r>
              <a:rPr lang="fr-BE" dirty="0"/>
              <a:t>	</a:t>
            </a:r>
            <a:r>
              <a:rPr lang="fr-BE" dirty="0" err="1" smtClean="0"/>
              <a:t>Governmental</a:t>
            </a:r>
            <a:r>
              <a:rPr lang="fr-BE" dirty="0" smtClean="0"/>
              <a:t> </a:t>
            </a:r>
            <a:r>
              <a:rPr lang="fr-BE" dirty="0" err="1" smtClean="0"/>
              <a:t>Proceedings</a:t>
            </a:r>
            <a:r>
              <a:rPr lang="fr-BE" dirty="0" smtClean="0"/>
              <a:t> at state and local </a:t>
            </a:r>
            <a:r>
              <a:rPr lang="fr-BE" dirty="0" err="1" smtClean="0"/>
              <a:t>levels</a:t>
            </a:r>
            <a:r>
              <a:rPr lang="fr-BE" dirty="0" smtClean="0"/>
              <a:t> are 	</a:t>
            </a:r>
            <a:r>
              <a:rPr lang="fr-BE" dirty="0" err="1" smtClean="0"/>
              <a:t>subject</a:t>
            </a:r>
            <a:r>
              <a:rPr lang="fr-BE" dirty="0" smtClean="0"/>
              <a:t> to the Sunshine Law  (state and local </a:t>
            </a:r>
            <a:r>
              <a:rPr lang="fr-BE" dirty="0" err="1" smtClean="0"/>
              <a:t>collegial</a:t>
            </a:r>
            <a:r>
              <a:rPr lang="fr-BE" dirty="0" smtClean="0"/>
              <a:t> p	</a:t>
            </a:r>
            <a:r>
              <a:rPr lang="fr-BE" dirty="0" err="1" smtClean="0"/>
              <a:t>ublic</a:t>
            </a:r>
            <a:r>
              <a:rPr lang="fr-BE" dirty="0" smtClean="0"/>
              <a:t> bodies must </a:t>
            </a:r>
            <a:r>
              <a:rPr lang="fr-BE" dirty="0" err="1" smtClean="0"/>
              <a:t>be</a:t>
            </a:r>
            <a:r>
              <a:rPr lang="fr-BE" dirty="0" smtClean="0"/>
              <a:t> in the Sunshine).  This </a:t>
            </a:r>
            <a:r>
              <a:rPr lang="fr-BE" dirty="0" err="1" smtClean="0"/>
              <a:t>includes</a:t>
            </a:r>
            <a:r>
              <a:rPr lang="fr-BE" dirty="0" smtClean="0"/>
              <a:t> 	</a:t>
            </a:r>
            <a:r>
              <a:rPr lang="fr-BE" dirty="0" err="1" smtClean="0"/>
              <a:t>Advisory</a:t>
            </a:r>
            <a:r>
              <a:rPr lang="fr-BE" dirty="0" smtClean="0"/>
              <a:t> </a:t>
            </a:r>
            <a:r>
              <a:rPr lang="fr-BE" dirty="0" err="1" smtClean="0"/>
              <a:t>Boards</a:t>
            </a:r>
            <a:r>
              <a:rPr lang="fr-BE" dirty="0" smtClean="0"/>
              <a:t>.</a:t>
            </a:r>
            <a:endParaRPr lang="en-US" dirty="0" smtClean="0"/>
          </a:p>
          <a:p>
            <a:pPr lvl="0" fontAlgn="base"/>
            <a:r>
              <a:rPr lang="fr-BE" dirty="0" smtClean="0"/>
              <a:t>Meetings must </a:t>
            </a:r>
            <a:r>
              <a:rPr lang="fr-BE" dirty="0" err="1" smtClean="0"/>
              <a:t>be</a:t>
            </a:r>
            <a:r>
              <a:rPr lang="fr-BE" dirty="0" smtClean="0"/>
              <a:t> open to the public</a:t>
            </a:r>
            <a:endParaRPr lang="en-US" dirty="0" smtClean="0"/>
          </a:p>
          <a:p>
            <a:pPr lvl="0" fontAlgn="base"/>
            <a:r>
              <a:rPr lang="fr-BE" dirty="0" smtClean="0"/>
              <a:t>Public </a:t>
            </a:r>
            <a:r>
              <a:rPr lang="fr-BE" dirty="0" err="1" smtClean="0"/>
              <a:t>access</a:t>
            </a:r>
            <a:r>
              <a:rPr lang="fr-BE" dirty="0" smtClean="0"/>
              <a:t> to all meetings</a:t>
            </a:r>
            <a:endParaRPr lang="en-US" dirty="0" smtClean="0"/>
          </a:p>
          <a:p>
            <a:pPr lvl="0" fontAlgn="base"/>
            <a:r>
              <a:rPr lang="fr-BE" dirty="0" smtClean="0"/>
              <a:t>Public notice of meetings </a:t>
            </a:r>
            <a:r>
              <a:rPr lang="fr-BE" dirty="0" err="1" smtClean="0"/>
              <a:t>required</a:t>
            </a:r>
            <a:endParaRPr lang="en-US" dirty="0" smtClean="0"/>
          </a:p>
          <a:p>
            <a:pPr lvl="0" fontAlgn="base"/>
            <a:r>
              <a:rPr lang="fr-BE" dirty="0" smtClean="0"/>
              <a:t>Official minutes must </a:t>
            </a:r>
            <a:r>
              <a:rPr lang="fr-BE" dirty="0" err="1" smtClean="0"/>
              <a:t>be</a:t>
            </a:r>
            <a:r>
              <a:rPr lang="fr-BE" dirty="0" smtClean="0"/>
              <a:t> </a:t>
            </a:r>
            <a:r>
              <a:rPr lang="fr-BE" dirty="0" err="1" smtClean="0"/>
              <a:t>recorded</a:t>
            </a:r>
            <a:endParaRPr lang="en-US" dirty="0" smtClean="0"/>
          </a:p>
          <a:p>
            <a:pPr lvl="0" fontAlgn="base"/>
            <a:r>
              <a:rPr lang="fr-BE" dirty="0" smtClean="0"/>
              <a:t>Place of meeting must </a:t>
            </a:r>
            <a:r>
              <a:rPr lang="fr-BE" dirty="0" err="1" smtClean="0"/>
              <a:t>be</a:t>
            </a:r>
            <a:r>
              <a:rPr lang="fr-BE" dirty="0" smtClean="0"/>
              <a:t> </a:t>
            </a:r>
            <a:r>
              <a:rPr lang="fr-BE" dirty="0" err="1" smtClean="0"/>
              <a:t>easily</a:t>
            </a:r>
            <a:r>
              <a:rPr lang="fr-BE" dirty="0" smtClean="0"/>
              <a:t> accessible</a:t>
            </a:r>
            <a:endParaRPr lang="en-US" dirty="0" smtClean="0"/>
          </a:p>
          <a:p>
            <a:pPr fontAlgn="base"/>
            <a:r>
              <a:rPr lang="fr-BE" dirty="0" smtClean="0"/>
              <a:t>(Note: </a:t>
            </a:r>
            <a:r>
              <a:rPr lang="fr-BE" dirty="0" err="1" smtClean="0"/>
              <a:t>Entire</a:t>
            </a:r>
            <a:r>
              <a:rPr lang="fr-BE" dirty="0" smtClean="0"/>
              <a:t> </a:t>
            </a:r>
            <a:r>
              <a:rPr lang="fr-BE" dirty="0" err="1" smtClean="0"/>
              <a:t>decision-making</a:t>
            </a:r>
            <a:r>
              <a:rPr lang="fr-BE" dirty="0" smtClean="0"/>
              <a:t> </a:t>
            </a:r>
            <a:r>
              <a:rPr lang="fr-BE" dirty="0" err="1" smtClean="0"/>
              <a:t>process</a:t>
            </a:r>
            <a:r>
              <a:rPr lang="fr-BE" dirty="0" smtClean="0"/>
              <a:t> must </a:t>
            </a:r>
            <a:r>
              <a:rPr lang="fr-BE" dirty="0" err="1" smtClean="0"/>
              <a:t>be</a:t>
            </a:r>
            <a:r>
              <a:rPr lang="fr-BE" dirty="0" smtClean="0"/>
              <a:t> </a:t>
            </a:r>
            <a:r>
              <a:rPr lang="fr-BE" dirty="0" err="1" smtClean="0"/>
              <a:t>conducted</a:t>
            </a:r>
            <a:r>
              <a:rPr lang="fr-BE" dirty="0" smtClean="0"/>
              <a:t> in an open </a:t>
            </a:r>
            <a:r>
              <a:rPr lang="fr-BE" dirty="0" err="1" smtClean="0"/>
              <a:t>manner</a:t>
            </a:r>
            <a:r>
              <a:rPr lang="fr-BE" dirty="0" smtClean="0"/>
              <a:t>)</a:t>
            </a: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152400"/>
            <a:ext cx="1295400" cy="1295400"/>
          </a:xfrm>
          <a:prstGeom prst="rect">
            <a:avLst/>
          </a:prstGeom>
        </p:spPr>
      </p:pic>
    </p:spTree>
    <p:extLst>
      <p:ext uri="{BB962C8B-B14F-4D97-AF65-F5344CB8AC3E}">
        <p14:creationId xmlns:p14="http://schemas.microsoft.com/office/powerpoint/2010/main" val="194299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1000"/>
                                        <p:tgtEl>
                                          <p:spTgt spid="3">
                                            <p:txEl>
                                              <p:pRg st="4" end="4"/>
                                            </p:txEl>
                                          </p:spTgt>
                                        </p:tgtEl>
                                      </p:cBhvr>
                                    </p:animEffect>
                                    <p:anim calcmode="lin" valueType="num">
                                      <p:cBhvr>
                                        <p:cTn id="4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fade">
                                      <p:cBhvr>
                                        <p:cTn id="53" dur="1000"/>
                                        <p:tgtEl>
                                          <p:spTgt spid="3">
                                            <p:txEl>
                                              <p:pRg st="5" end="5"/>
                                            </p:txEl>
                                          </p:spTgt>
                                        </p:tgtEl>
                                      </p:cBhvr>
                                    </p:animEffect>
                                    <p:anim calcmode="lin" valueType="num">
                                      <p:cBhvr>
                                        <p:cTn id="5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Effect transition="in" filter="fade">
                                      <p:cBhvr>
                                        <p:cTn id="60" dur="1000"/>
                                        <p:tgtEl>
                                          <p:spTgt spid="3">
                                            <p:txEl>
                                              <p:pRg st="6" end="6"/>
                                            </p:txEl>
                                          </p:spTgt>
                                        </p:tgtEl>
                                      </p:cBhvr>
                                    </p:animEffect>
                                    <p:anim calcmode="lin" valueType="num">
                                      <p:cBhvr>
                                        <p:cTn id="6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1000"/>
                                        <p:tgtEl>
                                          <p:spTgt spid="3">
                                            <p:txEl>
                                              <p:pRg st="7" end="7"/>
                                            </p:txEl>
                                          </p:spTgt>
                                        </p:tgtEl>
                                      </p:cBhvr>
                                    </p:animEffect>
                                    <p:anim calcmode="lin" valueType="num">
                                      <p:cBhvr>
                                        <p:cTn id="6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latin typeface="Arial Black" panose="020B0A04020102020204" pitchFamily="34" charset="0"/>
              </a:rPr>
              <a:t>Sunshine Law</a:t>
            </a:r>
            <a:br>
              <a:rPr lang="en-US" dirty="0" smtClean="0">
                <a:latin typeface="Arial Black" panose="020B0A04020102020204" pitchFamily="34" charset="0"/>
              </a:rPr>
            </a:br>
            <a:r>
              <a:rPr lang="en-US" sz="3200" dirty="0" smtClean="0">
                <a:latin typeface="Arial Black" panose="020B0A04020102020204" pitchFamily="34" charset="0"/>
              </a:rPr>
              <a:t>Applies to </a:t>
            </a:r>
            <a:r>
              <a:rPr lang="en-US" sz="2800" dirty="0" err="1" smtClean="0">
                <a:latin typeface="Arial Black" panose="020B0A04020102020204" pitchFamily="34" charset="0"/>
              </a:rPr>
              <a:t>SAF</a:t>
            </a:r>
            <a:r>
              <a:rPr lang="en-US" sz="2800" dirty="0" smtClean="0">
                <a:latin typeface="Arial Black" panose="020B0A04020102020204" pitchFamily="34" charset="0"/>
              </a:rPr>
              <a:t> &amp; SAC</a:t>
            </a:r>
            <a:r>
              <a:rPr lang="en-US" sz="3100" dirty="0" smtClean="0">
                <a:latin typeface="Arial Black" panose="020B0A04020102020204" pitchFamily="34" charset="0"/>
              </a:rPr>
              <a:t> </a:t>
            </a:r>
            <a:endParaRPr lang="en-US" sz="3100" dirty="0"/>
          </a:p>
        </p:txBody>
      </p:sp>
      <p:sp>
        <p:nvSpPr>
          <p:cNvPr id="3" name="Content Placeholder 2"/>
          <p:cNvSpPr>
            <a:spLocks noGrp="1"/>
          </p:cNvSpPr>
          <p:nvPr>
            <p:ph idx="1"/>
          </p:nvPr>
        </p:nvSpPr>
        <p:spPr/>
        <p:txBody>
          <a:bodyPr/>
          <a:lstStyle/>
          <a:p>
            <a:pPr marL="0" lvl="0" indent="0" algn="ctr" fontAlgn="base">
              <a:buNone/>
            </a:pPr>
            <a:r>
              <a:rPr lang="fr-BE" dirty="0" smtClean="0"/>
              <a:t>Agendas</a:t>
            </a:r>
            <a:endParaRPr lang="en-US" dirty="0" smtClean="0"/>
          </a:p>
          <a:p>
            <a:pPr marL="0" lvl="0" indent="0" algn="ctr" fontAlgn="base">
              <a:buNone/>
            </a:pPr>
            <a:r>
              <a:rPr lang="fr-BE" dirty="0" smtClean="0"/>
              <a:t> </a:t>
            </a:r>
            <a:r>
              <a:rPr lang="fr-BE" dirty="0" err="1" smtClean="0"/>
              <a:t>Prepare</a:t>
            </a:r>
            <a:r>
              <a:rPr lang="fr-BE" dirty="0" smtClean="0"/>
              <a:t> an agenda: </a:t>
            </a:r>
            <a:r>
              <a:rPr lang="en-US" dirty="0" smtClean="0"/>
              <a:t> </a:t>
            </a:r>
          </a:p>
          <a:p>
            <a:pPr marL="0" lvl="0" indent="0" algn="ctr" fontAlgn="base">
              <a:buNone/>
            </a:pPr>
            <a:r>
              <a:rPr lang="en-US" dirty="0" smtClean="0"/>
              <a:t>	It can be generic </a:t>
            </a:r>
          </a:p>
          <a:p>
            <a:pPr marL="0" lvl="0" indent="0" algn="ctr" fontAlgn="base">
              <a:buNone/>
            </a:pPr>
            <a:r>
              <a:rPr lang="en-US" dirty="0" smtClean="0"/>
              <a:t>	or</a:t>
            </a:r>
          </a:p>
          <a:p>
            <a:pPr marL="0" lvl="0" indent="0" algn="ctr" fontAlgn="base">
              <a:buNone/>
            </a:pPr>
            <a:r>
              <a:rPr lang="fr-BE" dirty="0" smtClean="0"/>
              <a:t>	</a:t>
            </a:r>
            <a:r>
              <a:rPr lang="fr-BE" dirty="0" err="1" smtClean="0"/>
              <a:t>Specific</a:t>
            </a:r>
            <a:r>
              <a:rPr lang="fr-BE" dirty="0" smtClean="0"/>
              <a:t> items to </a:t>
            </a:r>
            <a:r>
              <a:rPr lang="fr-BE" dirty="0" err="1" smtClean="0"/>
              <a:t>be</a:t>
            </a:r>
            <a:r>
              <a:rPr lang="fr-BE" dirty="0" smtClean="0"/>
              <a:t> </a:t>
            </a:r>
            <a:r>
              <a:rPr lang="fr-BE" dirty="0" err="1" smtClean="0"/>
              <a:t>considered</a:t>
            </a:r>
            <a:r>
              <a:rPr lang="fr-BE" dirty="0" smtClean="0"/>
              <a:t> and </a:t>
            </a:r>
            <a:r>
              <a:rPr lang="fr-BE" dirty="0" err="1" smtClean="0"/>
              <a:t>order</a:t>
            </a:r>
            <a:r>
              <a:rPr lang="fr-BE" dirty="0" smtClean="0"/>
              <a:t> 	of discussion </a:t>
            </a:r>
            <a:r>
              <a:rPr lang="fr-BE" dirty="0" err="1" smtClean="0"/>
              <a:t>may</a:t>
            </a:r>
            <a:r>
              <a:rPr lang="fr-BE" dirty="0" smtClean="0"/>
              <a:t> </a:t>
            </a:r>
            <a:r>
              <a:rPr lang="fr-BE" dirty="0" err="1" smtClean="0"/>
              <a:t>be</a:t>
            </a:r>
            <a:r>
              <a:rPr lang="fr-BE" dirty="0" smtClean="0"/>
              <a:t> </a:t>
            </a:r>
            <a:r>
              <a:rPr lang="fr-BE" dirty="0" err="1" smtClean="0"/>
              <a:t>placed</a:t>
            </a:r>
            <a:r>
              <a:rPr lang="fr-BE" dirty="0" smtClean="0"/>
              <a:t> on the 	agenda.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700" y="152400"/>
            <a:ext cx="1295400" cy="1295400"/>
          </a:xfrm>
          <a:prstGeom prst="rect">
            <a:avLst/>
          </a:prstGeom>
        </p:spPr>
      </p:pic>
    </p:spTree>
    <p:extLst>
      <p:ext uri="{BB962C8B-B14F-4D97-AF65-F5344CB8AC3E}">
        <p14:creationId xmlns:p14="http://schemas.microsoft.com/office/powerpoint/2010/main" val="225965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2" presetClass="emph" presetSubtype="0" fill="hold" grpId="0" nodeType="clickEffect">
                                  <p:stCondLst>
                                    <p:cond delay="0"/>
                                  </p:stCondLst>
                                  <p:childTnLst>
                                    <p:animRot by="120000">
                                      <p:cBhvr>
                                        <p:cTn id="10" dur="100" fill="hold">
                                          <p:stCondLst>
                                            <p:cond delay="0"/>
                                          </p:stCondLst>
                                        </p:cTn>
                                        <p:tgtEl>
                                          <p:spTgt spid="2"/>
                                        </p:tgtEl>
                                        <p:attrNameLst>
                                          <p:attrName>r</p:attrName>
                                        </p:attrNameLst>
                                      </p:cBhvr>
                                    </p:animRot>
                                    <p:animRot by="-240000">
                                      <p:cBhvr>
                                        <p:cTn id="11" dur="200" fill="hold">
                                          <p:stCondLst>
                                            <p:cond delay="200"/>
                                          </p:stCondLst>
                                        </p:cTn>
                                        <p:tgtEl>
                                          <p:spTgt spid="2"/>
                                        </p:tgtEl>
                                        <p:attrNameLst>
                                          <p:attrName>r</p:attrName>
                                        </p:attrNameLst>
                                      </p:cBhvr>
                                    </p:animRot>
                                    <p:animRot by="240000">
                                      <p:cBhvr>
                                        <p:cTn id="12" dur="200" fill="hold">
                                          <p:stCondLst>
                                            <p:cond delay="400"/>
                                          </p:stCondLst>
                                        </p:cTn>
                                        <p:tgtEl>
                                          <p:spTgt spid="2"/>
                                        </p:tgtEl>
                                        <p:attrNameLst>
                                          <p:attrName>r</p:attrName>
                                        </p:attrNameLst>
                                      </p:cBhvr>
                                    </p:animRot>
                                    <p:animRot by="-240000">
                                      <p:cBhvr>
                                        <p:cTn id="13" dur="200" fill="hold">
                                          <p:stCondLst>
                                            <p:cond delay="600"/>
                                          </p:stCondLst>
                                        </p:cTn>
                                        <p:tgtEl>
                                          <p:spTgt spid="2"/>
                                        </p:tgtEl>
                                        <p:attrNameLst>
                                          <p:attrName>r</p:attrName>
                                        </p:attrNameLst>
                                      </p:cBhvr>
                                    </p:animRot>
                                    <p:animRot by="120000">
                                      <p:cBhvr>
                                        <p:cTn id="14" dur="200" fill="hold">
                                          <p:stCondLst>
                                            <p:cond delay="800"/>
                                          </p:stCondLst>
                                        </p:cTn>
                                        <p:tgtEl>
                                          <p:spTgt spid="2"/>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dirty="0" smtClean="0">
                <a:latin typeface="Arial Black" panose="020B0A04020102020204" pitchFamily="34" charset="0"/>
              </a:rPr>
              <a:t>Sunshine Law</a:t>
            </a:r>
            <a:br>
              <a:rPr lang="en-US" dirty="0" smtClean="0">
                <a:latin typeface="Arial Black" panose="020B0A04020102020204" pitchFamily="34" charset="0"/>
              </a:rPr>
            </a:br>
            <a:r>
              <a:rPr lang="en-US" sz="3600" dirty="0" smtClean="0">
                <a:latin typeface="Arial Black" panose="020B0A04020102020204" pitchFamily="34" charset="0"/>
              </a:rPr>
              <a:t> Applies to </a:t>
            </a:r>
            <a:r>
              <a:rPr lang="en-US" sz="3100" dirty="0" err="1" smtClean="0">
                <a:latin typeface="Arial Black" panose="020B0A04020102020204" pitchFamily="34" charset="0"/>
              </a:rPr>
              <a:t>SAF</a:t>
            </a:r>
            <a:r>
              <a:rPr lang="en-US" sz="3100" dirty="0" smtClean="0">
                <a:latin typeface="Arial Black" panose="020B0A04020102020204" pitchFamily="34" charset="0"/>
              </a:rPr>
              <a:t> &amp; SAC</a:t>
            </a:r>
            <a:endParaRPr lang="en-US" sz="3600" dirty="0"/>
          </a:p>
        </p:txBody>
      </p:sp>
      <p:sp>
        <p:nvSpPr>
          <p:cNvPr id="3" name="Content Placeholder 2"/>
          <p:cNvSpPr>
            <a:spLocks noGrp="1"/>
          </p:cNvSpPr>
          <p:nvPr>
            <p:ph idx="1"/>
          </p:nvPr>
        </p:nvSpPr>
        <p:spPr/>
        <p:txBody>
          <a:bodyPr>
            <a:normAutofit fontScale="92500" lnSpcReduction="20000"/>
          </a:bodyPr>
          <a:lstStyle/>
          <a:p>
            <a:pPr lvl="0" fontAlgn="base"/>
            <a:r>
              <a:rPr lang="fr-BE" sz="3600" dirty="0" smtClean="0"/>
              <a:t>Publication of notice:</a:t>
            </a:r>
            <a:endParaRPr lang="en-US" sz="3600" dirty="0" smtClean="0"/>
          </a:p>
          <a:p>
            <a:pPr lvl="0" fontAlgn="base"/>
            <a:r>
              <a:rPr lang="fr-BE" dirty="0" err="1" smtClean="0"/>
              <a:t>Should</a:t>
            </a:r>
            <a:r>
              <a:rPr lang="fr-BE" dirty="0" smtClean="0"/>
              <a:t> </a:t>
            </a:r>
            <a:r>
              <a:rPr lang="fr-BE" dirty="0" err="1" smtClean="0"/>
              <a:t>include</a:t>
            </a:r>
            <a:r>
              <a:rPr lang="fr-BE" dirty="0" smtClean="0"/>
              <a:t>: date, time, place, </a:t>
            </a:r>
            <a:r>
              <a:rPr lang="fr-BE" dirty="0" err="1" smtClean="0"/>
              <a:t>general</a:t>
            </a:r>
            <a:r>
              <a:rPr lang="fr-BE" dirty="0" smtClean="0"/>
              <a:t> </a:t>
            </a:r>
            <a:r>
              <a:rPr lang="fr-BE" dirty="0" err="1" smtClean="0"/>
              <a:t>subject</a:t>
            </a:r>
            <a:r>
              <a:rPr lang="fr-BE" dirty="0" smtClean="0"/>
              <a:t> </a:t>
            </a:r>
            <a:r>
              <a:rPr lang="fr-BE" dirty="0" err="1" smtClean="0"/>
              <a:t>matter</a:t>
            </a:r>
            <a:r>
              <a:rPr lang="fr-BE" dirty="0" smtClean="0"/>
              <a:t> and </a:t>
            </a:r>
            <a:r>
              <a:rPr lang="fr-BE" dirty="0" err="1" smtClean="0"/>
              <a:t>purpose</a:t>
            </a:r>
            <a:endParaRPr lang="fr-BE" dirty="0" smtClean="0"/>
          </a:p>
          <a:p>
            <a:pPr lvl="0" fontAlgn="base"/>
            <a:endParaRPr lang="en-US" dirty="0" smtClean="0"/>
          </a:p>
          <a:p>
            <a:pPr lvl="0" fontAlgn="base"/>
            <a:r>
              <a:rPr lang="fr-BE" dirty="0" smtClean="0"/>
              <a:t>An </a:t>
            </a:r>
            <a:r>
              <a:rPr lang="fr-BE" dirty="0" err="1" smtClean="0"/>
              <a:t>address</a:t>
            </a:r>
            <a:r>
              <a:rPr lang="fr-BE" dirty="0" smtClean="0"/>
              <a:t> or phone </a:t>
            </a:r>
            <a:r>
              <a:rPr lang="fr-BE" dirty="0" err="1" smtClean="0"/>
              <a:t>number</a:t>
            </a:r>
            <a:r>
              <a:rPr lang="fr-BE" dirty="0" smtClean="0"/>
              <a:t> to </a:t>
            </a:r>
            <a:r>
              <a:rPr lang="fr-BE" dirty="0" err="1" smtClean="0"/>
              <a:t>obtain</a:t>
            </a:r>
            <a:r>
              <a:rPr lang="fr-BE" dirty="0" smtClean="0"/>
              <a:t> an agenda</a:t>
            </a:r>
            <a:r>
              <a:rPr lang="en-US" dirty="0" smtClean="0"/>
              <a:t> </a:t>
            </a:r>
            <a:r>
              <a:rPr lang="fr-BE" dirty="0" smtClean="0"/>
              <a:t>3 </a:t>
            </a:r>
            <a:r>
              <a:rPr lang="fr-BE" dirty="0" err="1" smtClean="0"/>
              <a:t>days</a:t>
            </a:r>
            <a:r>
              <a:rPr lang="fr-BE" dirty="0" smtClean="0"/>
              <a:t> </a:t>
            </a:r>
            <a:r>
              <a:rPr lang="fr-BE" dirty="0" err="1" smtClean="0"/>
              <a:t>prior</a:t>
            </a:r>
            <a:r>
              <a:rPr lang="fr-BE" dirty="0" smtClean="0"/>
              <a:t> to meeting</a:t>
            </a:r>
          </a:p>
          <a:p>
            <a:pPr lvl="0" fontAlgn="base"/>
            <a:endParaRPr lang="fr-BE" dirty="0" smtClean="0"/>
          </a:p>
          <a:p>
            <a:pPr lvl="0" fontAlgn="base"/>
            <a:r>
              <a:rPr lang="en-US" dirty="0" smtClean="0"/>
              <a:t>Notify the community throughout the school via schools’ website, flyers, marquee, bulletin board, and/or e-mail</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7600" y="173182"/>
            <a:ext cx="1295400" cy="1295400"/>
          </a:xfrm>
          <a:prstGeom prst="rect">
            <a:avLst/>
          </a:prstGeom>
        </p:spPr>
      </p:pic>
    </p:spTree>
    <p:extLst>
      <p:ext uri="{BB962C8B-B14F-4D97-AF65-F5344CB8AC3E}">
        <p14:creationId xmlns:p14="http://schemas.microsoft.com/office/powerpoint/2010/main" val="16372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Autofit/>
          </a:bodyPr>
          <a:lstStyle/>
          <a:p>
            <a:pPr algn="l"/>
            <a:r>
              <a:rPr lang="en-US" sz="3600" dirty="0" smtClean="0">
                <a:latin typeface="Arial Black" panose="020B0A04020102020204" pitchFamily="34" charset="0"/>
              </a:rPr>
              <a:t>Who is </a:t>
            </a:r>
            <a:r>
              <a:rPr lang="en-US" sz="3600" dirty="0">
                <a:latin typeface="Arial Black" panose="020B0A04020102020204" pitchFamily="34" charset="0"/>
              </a:rPr>
              <a:t>R</a:t>
            </a:r>
            <a:r>
              <a:rPr lang="en-US" sz="3600" dirty="0" smtClean="0">
                <a:latin typeface="Arial Black" panose="020B0A04020102020204" pitchFamily="34" charset="0"/>
              </a:rPr>
              <a:t>obert and </a:t>
            </a:r>
            <a:br>
              <a:rPr lang="en-US" sz="3600" dirty="0" smtClean="0">
                <a:latin typeface="Arial Black" panose="020B0A04020102020204" pitchFamily="34" charset="0"/>
              </a:rPr>
            </a:br>
            <a:r>
              <a:rPr lang="en-US" sz="3600" dirty="0" smtClean="0">
                <a:latin typeface="Arial Black" panose="020B0A04020102020204" pitchFamily="34" charset="0"/>
              </a:rPr>
              <a:t>		what are his Rules?</a:t>
            </a:r>
            <a:endParaRPr lang="en-US" sz="3600" dirty="0">
              <a:latin typeface="Arial Black" panose="020B0A04020102020204" pitchFamily="34" charset="0"/>
            </a:endParaRPr>
          </a:p>
        </p:txBody>
      </p:sp>
      <p:pic>
        <p:nvPicPr>
          <p:cNvPr id="5"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52849" y="1752600"/>
            <a:ext cx="3181351" cy="4439095"/>
          </a:xfrm>
        </p:spPr>
      </p:pic>
    </p:spTree>
    <p:extLst>
      <p:ext uri="{BB962C8B-B14F-4D97-AF65-F5344CB8AC3E}">
        <p14:creationId xmlns:p14="http://schemas.microsoft.com/office/powerpoint/2010/main" val="105623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Robert’s Rules Address:</a:t>
            </a:r>
            <a:endParaRPr lang="en-US" dirty="0"/>
          </a:p>
        </p:txBody>
      </p:sp>
      <p:sp>
        <p:nvSpPr>
          <p:cNvPr id="3" name="Content Placeholder 2"/>
          <p:cNvSpPr>
            <a:spLocks noGrp="1"/>
          </p:cNvSpPr>
          <p:nvPr>
            <p:ph idx="1"/>
          </p:nvPr>
        </p:nvSpPr>
        <p:spPr/>
        <p:txBody>
          <a:bodyPr/>
          <a:lstStyle/>
          <a:p>
            <a:pPr algn="ctr"/>
            <a:r>
              <a:rPr lang="en-US" dirty="0" smtClean="0"/>
              <a:t>Agenda’s</a:t>
            </a:r>
          </a:p>
          <a:p>
            <a:pPr algn="ctr"/>
            <a:endParaRPr lang="en-US" dirty="0" smtClean="0"/>
          </a:p>
          <a:p>
            <a:pPr algn="ctr"/>
            <a:r>
              <a:rPr lang="en-US" dirty="0" smtClean="0"/>
              <a:t>Minutes</a:t>
            </a:r>
          </a:p>
          <a:p>
            <a:pPr algn="ctr"/>
            <a:endParaRPr lang="en-US" dirty="0" smtClean="0"/>
          </a:p>
          <a:p>
            <a:pPr algn="ctr"/>
            <a:r>
              <a:rPr lang="en-US" dirty="0" smtClean="0"/>
              <a:t>Motions</a:t>
            </a:r>
          </a:p>
          <a:p>
            <a:pPr algn="ctr"/>
            <a:endParaRPr lang="en-US" dirty="0" smtClean="0"/>
          </a:p>
          <a:p>
            <a:pPr algn="ctr"/>
            <a:r>
              <a:rPr lang="en-US" dirty="0" smtClean="0"/>
              <a:t>By Laws</a:t>
            </a:r>
          </a:p>
          <a:p>
            <a:endParaRPr lang="en-US" dirty="0"/>
          </a:p>
        </p:txBody>
      </p:sp>
      <p:pic>
        <p:nvPicPr>
          <p:cNvPr id="4" name="Picture 2"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1745" y="160020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7218" y="281940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388620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Linda\AppData\Local\Microsoft\Windows\INetCache\IE\BKJEDYEO\512px-Check-blue.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2636" y="5105400"/>
            <a:ext cx="4572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53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How are Motions made?</a:t>
            </a:r>
            <a:endParaRPr lang="en-US" dirty="0"/>
          </a:p>
        </p:txBody>
      </p:sp>
      <p:sp>
        <p:nvSpPr>
          <p:cNvPr id="3" name="Content Placeholder 2"/>
          <p:cNvSpPr>
            <a:spLocks noGrp="1"/>
          </p:cNvSpPr>
          <p:nvPr>
            <p:ph idx="1"/>
          </p:nvPr>
        </p:nvSpPr>
        <p:spPr/>
        <p:txBody>
          <a:bodyPr>
            <a:normAutofit fontScale="77500" lnSpcReduction="20000"/>
          </a:bodyPr>
          <a:lstStyle/>
          <a:p>
            <a:r>
              <a:rPr lang="en-US" b="0" dirty="0" smtClean="0"/>
              <a:t>The Chair recognizes the member wanting to make a motion.</a:t>
            </a:r>
          </a:p>
          <a:p>
            <a:pPr marL="800100" lvl="1" indent="-342900"/>
            <a:r>
              <a:rPr lang="en-US" b="0" dirty="0" smtClean="0"/>
              <a:t>It is suggested that the presenter making the motion put it in 	writing first.</a:t>
            </a:r>
            <a:endParaRPr lang="en-US" dirty="0" smtClean="0"/>
          </a:p>
          <a:p>
            <a:r>
              <a:rPr lang="en-US" b="0" dirty="0" smtClean="0"/>
              <a:t>Making the Motion:</a:t>
            </a:r>
          </a:p>
          <a:p>
            <a:pPr lvl="1"/>
            <a:r>
              <a:rPr lang="en-US" dirty="0" smtClean="0"/>
              <a:t>Always state a motion affirmatively. Say, "I move that we ..." rather than, "I move that we do not ...".</a:t>
            </a:r>
          </a:p>
          <a:p>
            <a:pPr lvl="1"/>
            <a:r>
              <a:rPr lang="en-US" dirty="0" smtClean="0"/>
              <a:t>Avoid personalities and stay on your subject.</a:t>
            </a:r>
          </a:p>
          <a:p>
            <a:pPr lvl="1"/>
            <a:endParaRPr lang="en-US" dirty="0" smtClean="0"/>
          </a:p>
          <a:p>
            <a:r>
              <a:rPr lang="en-US" b="0" dirty="0" smtClean="0"/>
              <a:t>Wait for Someone to Second Your Motion</a:t>
            </a:r>
          </a:p>
          <a:p>
            <a:r>
              <a:rPr lang="en-US" b="0" dirty="0" smtClean="0"/>
              <a:t>Another member will second your motion or the Chairman will call for a second.</a:t>
            </a:r>
          </a:p>
          <a:p>
            <a:r>
              <a:rPr lang="en-US" b="0" dirty="0" smtClean="0"/>
              <a:t>If there is no second to your motion it is lost.</a:t>
            </a:r>
          </a:p>
          <a:p>
            <a:endParaRPr lang="en-US" dirty="0" smtClean="0"/>
          </a:p>
          <a:p>
            <a:endParaRPr lang="en-US" dirty="0"/>
          </a:p>
        </p:txBody>
      </p:sp>
      <p:pic>
        <p:nvPicPr>
          <p:cNvPr id="4" name="dancing14.gif">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7543800" y="609600"/>
            <a:ext cx="838200" cy="953838"/>
          </a:xfrm>
          <a:prstGeom prst="rect">
            <a:avLst/>
          </a:prstGeom>
        </p:spPr>
      </p:pic>
    </p:spTree>
    <p:extLst>
      <p:ext uri="{BB962C8B-B14F-4D97-AF65-F5344CB8AC3E}">
        <p14:creationId xmlns:p14="http://schemas.microsoft.com/office/powerpoint/2010/main" val="58859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repeatCount="10000" fill="remove"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
                                        <p:tgtEl>
                                          <p:spTgt spid="4"/>
                                        </p:tgtEl>
                                      </p:cBhvr>
                                    </p:animEffect>
                                    <p:anim calcmode="lin" valueType="num">
                                      <p:cBhvr>
                                        <p:cTn id="8" dur="800" fill="hold"/>
                                        <p:tgtEl>
                                          <p:spTgt spid="4"/>
                                        </p:tgtEl>
                                        <p:attrNameLst>
                                          <p:attrName>ppt_x</p:attrName>
                                        </p:attrNameLst>
                                      </p:cBhvr>
                                      <p:tavLst>
                                        <p:tav tm="0">
                                          <p:val>
                                            <p:strVal val="#ppt_x"/>
                                          </p:val>
                                        </p:tav>
                                        <p:tav tm="100000">
                                          <p:val>
                                            <p:strVal val="#ppt_x"/>
                                          </p:val>
                                        </p:tav>
                                      </p:tavLst>
                                    </p:anim>
                                    <p:anim calcmode="lin" valueType="num">
                                      <p:cBhvr>
                                        <p:cTn id="9" dur="800" fill="hold"/>
                                        <p:tgtEl>
                                          <p:spTgt spid="4"/>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12" fill="hold" display="0">
                  <p:stCondLst>
                    <p:cond delay="indefinite"/>
                  </p:stCondLst>
                </p:cTn>
                <p:tgtEl>
                  <p:spTgt spid="4"/>
                </p:tgtEl>
              </p:cMediaNode>
            </p:vide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The Process</a:t>
            </a:r>
            <a:endParaRPr lang="en-US" dirty="0"/>
          </a:p>
        </p:txBody>
      </p:sp>
      <p:sp>
        <p:nvSpPr>
          <p:cNvPr id="3" name="Content Placeholder 2"/>
          <p:cNvSpPr>
            <a:spLocks noGrp="1"/>
          </p:cNvSpPr>
          <p:nvPr>
            <p:ph idx="1"/>
          </p:nvPr>
        </p:nvSpPr>
        <p:spPr/>
        <p:txBody>
          <a:bodyPr>
            <a:normAutofit lnSpcReduction="10000"/>
          </a:bodyPr>
          <a:lstStyle/>
          <a:p>
            <a:pPr>
              <a:buFont typeface="Arial" charset="0"/>
              <a:buChar char="•"/>
            </a:pPr>
            <a:r>
              <a:rPr lang="en-US" altLang="en-US" dirty="0" smtClean="0"/>
              <a:t>A motion is brought to the floor when a desired action is requested. Motions typically start at one of our schools. </a:t>
            </a:r>
          </a:p>
          <a:p>
            <a:pPr>
              <a:buFont typeface="Arial" charset="0"/>
              <a:buChar char="•"/>
            </a:pPr>
            <a:r>
              <a:rPr lang="en-US" altLang="en-US" dirty="0" smtClean="0"/>
              <a:t>At a School Advisory Forum meeting a topic brought to the table is often discussed and a result of that discussion is often a motion. </a:t>
            </a:r>
          </a:p>
          <a:p>
            <a:pPr>
              <a:buFont typeface="Arial" charset="0"/>
              <a:buChar char="•"/>
            </a:pPr>
            <a:r>
              <a:rPr lang="en-US" altLang="en-US" dirty="0" smtClean="0"/>
              <a:t>If the body votes in favor of the motion and it requires additional action, it passes to the 	area for consideration.</a:t>
            </a:r>
          </a:p>
          <a:p>
            <a:endParaRPr lang="en-US" dirty="0"/>
          </a:p>
        </p:txBody>
      </p:sp>
    </p:spTree>
    <p:extLst>
      <p:ext uri="{BB962C8B-B14F-4D97-AF65-F5344CB8AC3E}">
        <p14:creationId xmlns:p14="http://schemas.microsoft.com/office/powerpoint/2010/main" val="131724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Process Continued</a:t>
            </a:r>
            <a:endParaRPr lang="en-US" dirty="0"/>
          </a:p>
        </p:txBody>
      </p:sp>
      <p:sp>
        <p:nvSpPr>
          <p:cNvPr id="3" name="Content Placeholder 2"/>
          <p:cNvSpPr>
            <a:spLocks noGrp="1"/>
          </p:cNvSpPr>
          <p:nvPr>
            <p:ph idx="1"/>
          </p:nvPr>
        </p:nvSpPr>
        <p:spPr/>
        <p:txBody>
          <a:bodyPr/>
          <a:lstStyle/>
          <a:p>
            <a:pPr>
              <a:buFont typeface="Arial" charset="0"/>
              <a:buChar char="•"/>
            </a:pPr>
            <a:r>
              <a:rPr lang="en-US" altLang="en-US" dirty="0" smtClean="0"/>
              <a:t>The School Advisory Forum Chairperson from the school bringing the motion presents the motion at the Area General Meeting. </a:t>
            </a:r>
          </a:p>
          <a:p>
            <a:pPr>
              <a:buFont typeface="Arial" charset="0"/>
              <a:buChar char="•"/>
            </a:pPr>
            <a:r>
              <a:rPr lang="en-US" altLang="en-US" dirty="0" smtClean="0"/>
              <a:t>If the Area Advisory Council membership approves the motion and additional action is required, </a:t>
            </a:r>
          </a:p>
          <a:p>
            <a:pPr>
              <a:buFont typeface="Arial" charset="0"/>
              <a:buChar char="•"/>
            </a:pPr>
            <a:r>
              <a:rPr lang="en-US" altLang="en-US" dirty="0" smtClean="0"/>
              <a:t>the Area Chairperson brings the motion to the District Advisory Council. </a:t>
            </a:r>
          </a:p>
          <a:p>
            <a:pPr>
              <a:buNone/>
            </a:pPr>
            <a:endParaRPr lang="en-US" altLang="en-US" dirty="0" smtClean="0"/>
          </a:p>
          <a:p>
            <a:endParaRPr lang="en-US" dirty="0"/>
          </a:p>
        </p:txBody>
      </p:sp>
    </p:spTree>
    <p:extLst>
      <p:ext uri="{BB962C8B-B14F-4D97-AF65-F5344CB8AC3E}">
        <p14:creationId xmlns:p14="http://schemas.microsoft.com/office/powerpoint/2010/main" val="272563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solidFill>
            <a:schemeClr val="accent4">
              <a:lumMod val="60000"/>
              <a:lumOff val="40000"/>
            </a:schemeClr>
          </a:solidFill>
        </p:spPr>
        <p:txBody>
          <a:bodyPr>
            <a:normAutofit fontScale="90000"/>
          </a:bodyPr>
          <a:lstStyle/>
          <a:p>
            <a:r>
              <a:rPr lang="en-US" dirty="0" smtClean="0"/>
              <a:t> The Geri </a:t>
            </a:r>
            <a:r>
              <a:rPr lang="en-US" dirty="0" err="1" smtClean="0"/>
              <a:t>Introcaso</a:t>
            </a:r>
            <a:r>
              <a:rPr lang="en-US" dirty="0" smtClean="0"/>
              <a:t> Hall of Fame Award</a:t>
            </a:r>
            <a:endParaRPr lang="en-US" dirty="0"/>
          </a:p>
        </p:txBody>
      </p:sp>
      <p:sp>
        <p:nvSpPr>
          <p:cNvPr id="3" name="Content Placeholder 2"/>
          <p:cNvSpPr>
            <a:spLocks noGrp="1"/>
          </p:cNvSpPr>
          <p:nvPr>
            <p:ph idx="1"/>
          </p:nvPr>
        </p:nvSpPr>
        <p:spPr/>
        <p:txBody>
          <a:bodyPr>
            <a:normAutofit/>
          </a:bodyPr>
          <a:lstStyle/>
          <a:p>
            <a:pPr marL="1371600" lvl="3" indent="0">
              <a:buNone/>
            </a:pPr>
            <a:r>
              <a:rPr lang="en-US" dirty="0"/>
              <a:t>Over the years, some of </a:t>
            </a:r>
            <a:r>
              <a:rPr lang="en-US" dirty="0" smtClean="0"/>
              <a:t>you </a:t>
            </a:r>
            <a:r>
              <a:rPr lang="en-US" dirty="0"/>
              <a:t>have consistently supported the advisory process by doing more than simply attending the monthly South Area Advisory Council meetings, and chairing the meetings at your school.  For example, you might have been an active part of the Steering Committee, chaired </a:t>
            </a:r>
            <a:r>
              <a:rPr lang="en-US" dirty="0" smtClean="0"/>
              <a:t>a committee </a:t>
            </a:r>
            <a:r>
              <a:rPr lang="en-US" dirty="0"/>
              <a:t>(or committees), participated in District Advisory Council (DAC), helped out with committee work, etc.  Countless hours have been devoted to learning about the </a:t>
            </a:r>
            <a:r>
              <a:rPr lang="en-US" i="1" dirty="0"/>
              <a:t>Broward County school system and trying to improve that </a:t>
            </a:r>
            <a:r>
              <a:rPr lang="en-US" dirty="0"/>
              <a:t>system on a volunteer basis.  The Hall of Fame Award is an effort to recognize this kind of support.  It is for South Area Advisory Council members who have helped </a:t>
            </a:r>
            <a:r>
              <a:rPr lang="en-US" i="1" dirty="0"/>
              <a:t>on the area level</a:t>
            </a:r>
            <a:r>
              <a:rPr lang="en-US" dirty="0"/>
              <a:t> for at least four years (including this year).</a:t>
            </a:r>
          </a:p>
          <a:p>
            <a:endParaRPr lang="en-US" dirty="0"/>
          </a:p>
        </p:txBody>
      </p:sp>
      <p:pic>
        <p:nvPicPr>
          <p:cNvPr id="4" name="Three circles.jpg">
            <a:hlinkClick r:id="" action="ppaction://media"/>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304800" y="1447800"/>
            <a:ext cx="1512094" cy="1512094"/>
          </a:xfrm>
          <a:prstGeom prst="rect">
            <a:avLst/>
          </a:prstGeom>
        </p:spPr>
      </p:pic>
    </p:spTree>
    <p:extLst>
      <p:ext uri="{BB962C8B-B14F-4D97-AF65-F5344CB8AC3E}">
        <p14:creationId xmlns:p14="http://schemas.microsoft.com/office/powerpoint/2010/main" val="104670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10" fill="hold" display="0">
                  <p:stCondLst>
                    <p:cond delay="indefinite"/>
                  </p:stCondLst>
                </p:cTn>
                <p:tgtEl>
                  <p:spTgt spid="4"/>
                </p:tgtEl>
              </p:cMediaNode>
            </p:video>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t>Process continued</a:t>
            </a:r>
            <a:endParaRPr lang="en-US" dirty="0"/>
          </a:p>
        </p:txBody>
      </p:sp>
      <p:sp>
        <p:nvSpPr>
          <p:cNvPr id="3" name="Content Placeholder 2"/>
          <p:cNvSpPr>
            <a:spLocks noGrp="1"/>
          </p:cNvSpPr>
          <p:nvPr>
            <p:ph idx="1"/>
          </p:nvPr>
        </p:nvSpPr>
        <p:spPr/>
        <p:txBody>
          <a:bodyPr>
            <a:normAutofit fontScale="92500"/>
          </a:bodyPr>
          <a:lstStyle/>
          <a:p>
            <a:pPr>
              <a:buFont typeface="Arial" charset="0"/>
              <a:buChar char="•"/>
            </a:pPr>
            <a:r>
              <a:rPr lang="en-US" altLang="en-US" dirty="0" smtClean="0"/>
              <a:t>The Area Chairperson presents the motion to the District Advisory Council membership for consideration. </a:t>
            </a:r>
          </a:p>
          <a:p>
            <a:pPr>
              <a:buFont typeface="Arial" charset="0"/>
              <a:buChar char="•"/>
            </a:pPr>
            <a:r>
              <a:rPr lang="en-US" altLang="en-US" dirty="0" smtClean="0"/>
              <a:t>If the motion passes the District Advisory Council Chairperson may present the motion to the Superintendent for his comments. </a:t>
            </a:r>
          </a:p>
          <a:p>
            <a:pPr>
              <a:buFont typeface="Arial" charset="0"/>
              <a:buChar char="•"/>
            </a:pPr>
            <a:r>
              <a:rPr lang="en-US" altLang="en-US" dirty="0" smtClean="0"/>
              <a:t>The District advisory Chair presents all motions, whether passed or failed to the School Board in the DAC Chair’s report to the Board.</a:t>
            </a:r>
          </a:p>
          <a:p>
            <a:endParaRPr lang="en-US" dirty="0"/>
          </a:p>
        </p:txBody>
      </p:sp>
    </p:spTree>
    <p:extLst>
      <p:ext uri="{BB962C8B-B14F-4D97-AF65-F5344CB8AC3E}">
        <p14:creationId xmlns:p14="http://schemas.microsoft.com/office/powerpoint/2010/main" val="74495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US" dirty="0" smtClean="0">
                <a:latin typeface="Arial Black" panose="020B0A04020102020204" pitchFamily="34" charset="0"/>
              </a:rPr>
              <a:t>By Laws</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Every school should have a set of By Laws</a:t>
            </a:r>
          </a:p>
          <a:p>
            <a:r>
              <a:rPr lang="en-US" dirty="0" smtClean="0"/>
              <a:t>A template is available if you can not find your </a:t>
            </a:r>
            <a:r>
              <a:rPr lang="en-US" dirty="0" err="1" smtClean="0"/>
              <a:t>schools’s</a:t>
            </a:r>
            <a:r>
              <a:rPr lang="en-US" dirty="0" smtClean="0"/>
              <a:t> set</a:t>
            </a:r>
          </a:p>
          <a:p>
            <a:r>
              <a:rPr lang="en-US" dirty="0" smtClean="0"/>
              <a:t>By Laws set the rules for the organization</a:t>
            </a:r>
          </a:p>
          <a:p>
            <a:pPr lvl="1"/>
            <a:r>
              <a:rPr lang="en-US" dirty="0" smtClean="0"/>
              <a:t>Objectives</a:t>
            </a:r>
          </a:p>
          <a:p>
            <a:pPr lvl="1"/>
            <a:r>
              <a:rPr lang="en-US" dirty="0" smtClean="0"/>
              <a:t>Officers</a:t>
            </a:r>
          </a:p>
          <a:p>
            <a:pPr lvl="1"/>
            <a:r>
              <a:rPr lang="en-US" dirty="0" smtClean="0"/>
              <a:t>Duties</a:t>
            </a:r>
          </a:p>
          <a:p>
            <a:pPr lvl="1"/>
            <a:r>
              <a:rPr lang="en-US" dirty="0" smtClean="0"/>
              <a:t>Meetings</a:t>
            </a:r>
          </a:p>
          <a:p>
            <a:pPr lvl="1"/>
            <a:r>
              <a:rPr lang="en-US" dirty="0" smtClean="0"/>
              <a:t>Voting</a:t>
            </a:r>
          </a:p>
          <a:p>
            <a:pPr lvl="1"/>
            <a:r>
              <a:rPr lang="en-US" dirty="0" smtClean="0"/>
              <a:t>Amendments </a:t>
            </a:r>
          </a:p>
          <a:p>
            <a:pPr lvl="1"/>
            <a:r>
              <a:rPr lang="en-US" dirty="0" smtClean="0"/>
              <a:t>Template is available</a:t>
            </a:r>
          </a:p>
        </p:txBody>
      </p:sp>
    </p:spTree>
    <p:extLst>
      <p:ext uri="{BB962C8B-B14F-4D97-AF65-F5344CB8AC3E}">
        <p14:creationId xmlns:p14="http://schemas.microsoft.com/office/powerpoint/2010/main" val="353902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dirty="0" smtClean="0"/>
              <a:t>Advisory Process</a:t>
            </a:r>
            <a:br>
              <a:rPr lang="en-US" dirty="0" smtClean="0"/>
            </a:br>
            <a:r>
              <a:rPr lang="en-US" dirty="0" smtClean="0"/>
              <a:t>Navigating the Schools</a:t>
            </a:r>
            <a:endParaRPr lang="en-US" dirty="0"/>
          </a:p>
        </p:txBody>
      </p:sp>
      <p:sp>
        <p:nvSpPr>
          <p:cNvPr id="3" name="Content Placeholder 2"/>
          <p:cNvSpPr>
            <a:spLocks noGrp="1"/>
          </p:cNvSpPr>
          <p:nvPr>
            <p:ph idx="1"/>
          </p:nvPr>
        </p:nvSpPr>
        <p:spPr/>
        <p:txBody>
          <a:bodyPr>
            <a:normAutofit fontScale="77500" lnSpcReduction="20000"/>
          </a:bodyPr>
          <a:lstStyle/>
          <a:p>
            <a:pPr marL="274320" indent="-274320">
              <a:buNone/>
              <a:defRPr/>
            </a:pPr>
            <a:r>
              <a:rPr lang="en-US" dirty="0"/>
              <a:t>The </a:t>
            </a:r>
            <a:r>
              <a:rPr lang="en-US" dirty="0" err="1"/>
              <a:t>SAF</a:t>
            </a:r>
            <a:r>
              <a:rPr lang="en-US" dirty="0"/>
              <a:t> chair is there to direct parents/community on how to address a concern.  The </a:t>
            </a:r>
            <a:r>
              <a:rPr lang="en-US" dirty="0" err="1"/>
              <a:t>SAF</a:t>
            </a:r>
            <a:r>
              <a:rPr lang="en-US" dirty="0"/>
              <a:t> chair does not necessarily resolve the problem themselves.</a:t>
            </a:r>
          </a:p>
          <a:p>
            <a:pPr marL="457200" indent="-457200">
              <a:buFont typeface="+mj-lt"/>
              <a:buAutoNum type="arabicParenR"/>
              <a:defRPr/>
            </a:pPr>
            <a:r>
              <a:rPr lang="en-US" dirty="0"/>
              <a:t>If there is a problem in the classroom/school then</a:t>
            </a:r>
          </a:p>
          <a:p>
            <a:pPr marL="641033" lvl="1" indent="-274320">
              <a:buFont typeface="Arial" pitchFamily="34" charset="0"/>
              <a:buChar char="•"/>
              <a:defRPr/>
            </a:pPr>
            <a:r>
              <a:rPr lang="en-US" dirty="0"/>
              <a:t>Direct the parent to address their concern with the teacher or proper school authority.</a:t>
            </a:r>
          </a:p>
          <a:p>
            <a:pPr marL="641033" lvl="1" indent="-274320">
              <a:buFont typeface="Arial" pitchFamily="34" charset="0"/>
              <a:buChar char="•"/>
              <a:defRPr/>
            </a:pPr>
            <a:r>
              <a:rPr lang="en-US" dirty="0"/>
              <a:t>Direct the parent to address the concern to the administrator (Assistant principal, guidance </a:t>
            </a:r>
            <a:r>
              <a:rPr lang="en-US" dirty="0" smtClean="0"/>
              <a:t>counselor</a:t>
            </a:r>
            <a:r>
              <a:rPr lang="en-US" dirty="0"/>
              <a:t>).</a:t>
            </a:r>
          </a:p>
          <a:p>
            <a:pPr marL="641033" lvl="1" indent="-274320">
              <a:buFont typeface="Arial" pitchFamily="34" charset="0"/>
              <a:buChar char="•"/>
              <a:defRPr/>
            </a:pPr>
            <a:r>
              <a:rPr lang="en-US" dirty="0"/>
              <a:t>Direct the parent to address concern to </a:t>
            </a:r>
            <a:r>
              <a:rPr lang="en-US" dirty="0" smtClean="0"/>
              <a:t>the </a:t>
            </a:r>
            <a:r>
              <a:rPr lang="en-US" dirty="0"/>
              <a:t>principal.</a:t>
            </a:r>
          </a:p>
          <a:p>
            <a:pPr marL="641033" lvl="1" indent="-274320">
              <a:buFont typeface="Arial" pitchFamily="34" charset="0"/>
              <a:buChar char="•"/>
              <a:defRPr/>
            </a:pPr>
            <a:r>
              <a:rPr lang="en-US" dirty="0"/>
              <a:t>Direct the parent to address their concern with </a:t>
            </a:r>
            <a:r>
              <a:rPr lang="en-US" dirty="0" smtClean="0"/>
              <a:t>appropriate department by </a:t>
            </a:r>
            <a:r>
              <a:rPr lang="en-US" dirty="0"/>
              <a:t>calling the proper </a:t>
            </a:r>
            <a:r>
              <a:rPr lang="en-US" dirty="0" smtClean="0"/>
              <a:t>personnel</a:t>
            </a:r>
            <a:r>
              <a:rPr lang="en-US" dirty="0"/>
              <a:t>, i.e. ESE coordinator</a:t>
            </a:r>
            <a:r>
              <a:rPr lang="en-US" dirty="0" smtClean="0"/>
              <a:t>, Transportation Dept.</a:t>
            </a:r>
            <a:endParaRPr lang="en-US" dirty="0"/>
          </a:p>
          <a:p>
            <a:pPr marL="641033" lvl="1" indent="-274320">
              <a:buFont typeface="Arial" pitchFamily="34" charset="0"/>
              <a:buChar char="•"/>
              <a:defRPr/>
            </a:pPr>
            <a:r>
              <a:rPr lang="en-US" dirty="0"/>
              <a:t>Direct the parent to address their concern with other advisories for assistance (Gifted, ESE, and </a:t>
            </a:r>
            <a:r>
              <a:rPr lang="en-US" dirty="0" err="1"/>
              <a:t>ESOL</a:t>
            </a:r>
            <a:r>
              <a:rPr lang="en-US" dirty="0"/>
              <a:t>).</a:t>
            </a:r>
          </a:p>
          <a:p>
            <a:endParaRPr lang="en-US" dirty="0"/>
          </a:p>
        </p:txBody>
      </p:sp>
    </p:spTree>
    <p:extLst>
      <p:ext uri="{BB962C8B-B14F-4D97-AF65-F5344CB8AC3E}">
        <p14:creationId xmlns:p14="http://schemas.microsoft.com/office/powerpoint/2010/main" val="347092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t>Navigating Schools</a:t>
            </a:r>
            <a:endParaRPr lang="en-US" dirty="0"/>
          </a:p>
        </p:txBody>
      </p:sp>
      <p:sp>
        <p:nvSpPr>
          <p:cNvPr id="3" name="Content Placeholder 2"/>
          <p:cNvSpPr>
            <a:spLocks noGrp="1"/>
          </p:cNvSpPr>
          <p:nvPr>
            <p:ph idx="1"/>
          </p:nvPr>
        </p:nvSpPr>
        <p:spPr/>
        <p:txBody>
          <a:bodyPr>
            <a:normAutofit/>
          </a:bodyPr>
          <a:lstStyle/>
          <a:p>
            <a:pPr marL="457200" indent="-457200">
              <a:buFont typeface="Century Schoolbook" pitchFamily="18" charset="0"/>
              <a:buAutoNum type="arabicParenR" startAt="2"/>
            </a:pPr>
            <a:r>
              <a:rPr lang="en-US" altLang="en-US" dirty="0" smtClean="0"/>
              <a:t>The </a:t>
            </a:r>
            <a:r>
              <a:rPr lang="en-US" altLang="en-US" dirty="0" err="1" smtClean="0"/>
              <a:t>SAF</a:t>
            </a:r>
            <a:r>
              <a:rPr lang="en-US" altLang="en-US" dirty="0" smtClean="0"/>
              <a:t> chair may call the Area Advisory Chair for assistance/advice if needed.</a:t>
            </a:r>
            <a:br>
              <a:rPr lang="en-US" altLang="en-US" dirty="0" smtClean="0"/>
            </a:br>
            <a:endParaRPr lang="en-US" altLang="en-US" dirty="0" smtClean="0"/>
          </a:p>
          <a:p>
            <a:pPr marL="457200" indent="-457200">
              <a:buFont typeface="Century Schoolbook" pitchFamily="18" charset="0"/>
              <a:buAutoNum type="arabicParenR" startAt="2"/>
            </a:pPr>
            <a:r>
              <a:rPr lang="en-US" altLang="en-US" dirty="0" smtClean="0"/>
              <a:t>The Area Advisory Chair may contact DAC for additional assistance/advice if needed.</a:t>
            </a:r>
            <a:br>
              <a:rPr lang="en-US" altLang="en-US" dirty="0" smtClean="0"/>
            </a:br>
            <a:endParaRPr lang="en-US" altLang="en-US" dirty="0" smtClean="0"/>
          </a:p>
          <a:p>
            <a:pPr marL="457200" indent="-457200">
              <a:buFont typeface="Century Schoolbook" pitchFamily="18" charset="0"/>
              <a:buAutoNum type="arabicParenR" startAt="2"/>
            </a:pPr>
            <a:r>
              <a:rPr lang="en-US" altLang="en-US" dirty="0" smtClean="0"/>
              <a:t>Call their School Board Member for assistance.</a:t>
            </a:r>
          </a:p>
          <a:p>
            <a:endParaRPr lang="en-US" dirty="0"/>
          </a:p>
        </p:txBody>
      </p:sp>
    </p:spTree>
    <p:extLst>
      <p:ext uri="{BB962C8B-B14F-4D97-AF65-F5344CB8AC3E}">
        <p14:creationId xmlns:p14="http://schemas.microsoft.com/office/powerpoint/2010/main" val="13327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533401"/>
            <a:ext cx="7772400" cy="1066800"/>
          </a:xfrm>
        </p:spPr>
        <p:txBody>
          <a:bodyPr/>
          <a:lstStyle/>
          <a:p>
            <a:r>
              <a:rPr lang="en-US" dirty="0" smtClean="0">
                <a:latin typeface="Arial Black" panose="020B0A04020102020204" pitchFamily="34" charset="0"/>
              </a:rPr>
              <a:t>Q &amp; A</a:t>
            </a:r>
            <a:endParaRPr lang="en-US" dirty="0">
              <a:latin typeface="Arial Black" panose="020B0A04020102020204" pitchFamily="34" charset="0"/>
            </a:endParaRPr>
          </a:p>
        </p:txBody>
      </p:sp>
      <p:sp>
        <p:nvSpPr>
          <p:cNvPr id="3" name="Subtitle 2"/>
          <p:cNvSpPr>
            <a:spLocks noGrp="1"/>
          </p:cNvSpPr>
          <p:nvPr>
            <p:ph type="subTitle" idx="1"/>
          </p:nvPr>
        </p:nvSpPr>
        <p:spPr>
          <a:xfrm>
            <a:off x="1295400" y="4343400"/>
            <a:ext cx="6400800" cy="1752600"/>
          </a:xfrm>
        </p:spPr>
        <p:txBody>
          <a:bodyPr/>
          <a:lstStyle/>
          <a:p>
            <a:endParaRPr lang="en-US" dirty="0" smtClean="0"/>
          </a:p>
          <a:p>
            <a:r>
              <a:rPr lang="en-US" dirty="0" smtClean="0">
                <a:solidFill>
                  <a:srgbClr val="00B050"/>
                </a:solidFill>
              </a:rPr>
              <a:t>There are mentors waiting to help!</a:t>
            </a:r>
            <a:endParaRPr lang="en-US" dirty="0">
              <a:solidFill>
                <a:srgbClr val="00B050"/>
              </a:solidFill>
            </a:endParaRPr>
          </a:p>
        </p:txBody>
      </p:sp>
      <p:pic>
        <p:nvPicPr>
          <p:cNvPr id="4" name="Content Placeholder 3" descr="http://media-cache-ec0.pinimg.com/736x/4a/01/17/4a0117e5100e2fbf0012c446311dee9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29000" y="1600200"/>
            <a:ext cx="2895600" cy="2857500"/>
          </a:xfrm>
          <a:prstGeom prst="rect">
            <a:avLst/>
          </a:prstGeom>
          <a:noFill/>
          <a:ln>
            <a:noFill/>
          </a:ln>
        </p:spPr>
      </p:pic>
    </p:spTree>
    <p:extLst>
      <p:ext uri="{BB962C8B-B14F-4D97-AF65-F5344CB8AC3E}">
        <p14:creationId xmlns:p14="http://schemas.microsoft.com/office/powerpoint/2010/main" val="359961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Autofit/>
          </a:bodyPr>
          <a:lstStyle/>
          <a:p>
            <a:r>
              <a:rPr lang="en-US" sz="2800" dirty="0" smtClean="0"/>
              <a:t>In Her Honor For 4 Years of Service</a:t>
            </a:r>
            <a:br>
              <a:rPr lang="en-US" sz="2800" dirty="0" smtClean="0"/>
            </a:br>
            <a:r>
              <a:rPr lang="en-US" sz="2800" dirty="0" smtClean="0"/>
              <a:t>Recipients receive </a:t>
            </a:r>
            <a:r>
              <a:rPr lang="en-US" sz="2800" dirty="0"/>
              <a:t>a pin composed of three circles.</a:t>
            </a:r>
            <a:br>
              <a:rPr lang="en-US" sz="2800" dirty="0"/>
            </a:br>
            <a:endParaRPr lang="en-US" sz="2800" dirty="0"/>
          </a:p>
        </p:txBody>
      </p:sp>
      <p:sp>
        <p:nvSpPr>
          <p:cNvPr id="5" name="Rectangle 4"/>
          <p:cNvSpPr/>
          <p:nvPr/>
        </p:nvSpPr>
        <p:spPr>
          <a:xfrm>
            <a:off x="381000" y="1752600"/>
            <a:ext cx="4572000" cy="646331"/>
          </a:xfrm>
          <a:prstGeom prst="rect">
            <a:avLst/>
          </a:prstGeom>
        </p:spPr>
        <p:txBody>
          <a:bodyPr>
            <a:spAutoFit/>
          </a:bodyPr>
          <a:lstStyle/>
          <a:p>
            <a:r>
              <a:rPr lang="en-US" dirty="0" smtClean="0"/>
              <a:t>One </a:t>
            </a:r>
            <a:r>
              <a:rPr lang="en-US" dirty="0"/>
              <a:t>of the circles is smooth and </a:t>
            </a:r>
            <a:r>
              <a:rPr lang="en-US" dirty="0" smtClean="0"/>
              <a:t>plain. Each </a:t>
            </a:r>
            <a:r>
              <a:rPr lang="en-US" dirty="0"/>
              <a:t>of our recipients is a simple link in the process</a:t>
            </a:r>
          </a:p>
        </p:txBody>
      </p:sp>
      <p:sp>
        <p:nvSpPr>
          <p:cNvPr id="6" name="Rectangle 5"/>
          <p:cNvSpPr/>
          <p:nvPr/>
        </p:nvSpPr>
        <p:spPr>
          <a:xfrm>
            <a:off x="6096000" y="2743200"/>
            <a:ext cx="2910349" cy="1477328"/>
          </a:xfrm>
          <a:prstGeom prst="rect">
            <a:avLst/>
          </a:prstGeom>
        </p:spPr>
        <p:txBody>
          <a:bodyPr wrap="none">
            <a:spAutoFit/>
          </a:bodyPr>
          <a:lstStyle/>
          <a:p>
            <a:r>
              <a:rPr lang="en-US" dirty="0"/>
              <a:t>One of the circles in </a:t>
            </a:r>
            <a:r>
              <a:rPr lang="en-US" dirty="0" smtClean="0"/>
              <a:t>twined.</a:t>
            </a:r>
          </a:p>
          <a:p>
            <a:r>
              <a:rPr lang="en-US" dirty="0" smtClean="0"/>
              <a:t>Recipients have </a:t>
            </a:r>
            <a:r>
              <a:rPr lang="en-US" dirty="0"/>
              <a:t>put time </a:t>
            </a:r>
            <a:r>
              <a:rPr lang="en-US" dirty="0" smtClean="0"/>
              <a:t>and</a:t>
            </a:r>
          </a:p>
          <a:p>
            <a:r>
              <a:rPr lang="en-US" dirty="0" smtClean="0"/>
              <a:t> </a:t>
            </a:r>
            <a:r>
              <a:rPr lang="en-US" dirty="0"/>
              <a:t>effort into making </a:t>
            </a:r>
            <a:r>
              <a:rPr lang="en-US" dirty="0" smtClean="0"/>
              <a:t>the </a:t>
            </a:r>
            <a:r>
              <a:rPr lang="en-US" dirty="0"/>
              <a:t>Area </a:t>
            </a:r>
            <a:endParaRPr lang="en-US" dirty="0" smtClean="0"/>
          </a:p>
          <a:p>
            <a:r>
              <a:rPr lang="en-US" dirty="0" smtClean="0"/>
              <a:t>an </a:t>
            </a:r>
            <a:r>
              <a:rPr lang="en-US" dirty="0"/>
              <a:t>intertwined network of </a:t>
            </a:r>
            <a:endParaRPr lang="en-US" dirty="0" smtClean="0"/>
          </a:p>
          <a:p>
            <a:r>
              <a:rPr lang="en-US" dirty="0" smtClean="0"/>
              <a:t>information sharing.</a:t>
            </a:r>
            <a:endParaRPr lang="en-US" dirty="0"/>
          </a:p>
        </p:txBody>
      </p:sp>
      <p:pic>
        <p:nvPicPr>
          <p:cNvPr id="10" name="Three circles.jpg">
            <a:hlinkClick r:id="" action="ppaction://media"/>
          </p:cNvPr>
          <p:cNvPicPr>
            <a:picLocks noGrp="1" noChangeAspect="1"/>
          </p:cNvPicPr>
          <p:nvPr>
            <p:ph idx="1"/>
            <a:videoFile r:link="rId2"/>
            <p:extLst>
              <p:ext uri="{DAA4B4D4-6D71-4841-9C94-3DE7FCFB9230}">
                <p14:media xmlns:p14="http://schemas.microsoft.com/office/powerpoint/2010/main" r:embed="rId1"/>
              </p:ext>
            </p:extLst>
          </p:nvPr>
        </p:nvPicPr>
        <p:blipFill>
          <a:blip r:embed="rId4"/>
          <a:stretch>
            <a:fillRect/>
          </a:stretch>
        </p:blipFill>
        <p:spPr>
          <a:xfrm>
            <a:off x="2309813" y="2398931"/>
            <a:ext cx="3024187" cy="3024188"/>
          </a:xfrm>
        </p:spPr>
      </p:pic>
      <p:sp>
        <p:nvSpPr>
          <p:cNvPr id="11" name="Rectangle 10"/>
          <p:cNvSpPr/>
          <p:nvPr/>
        </p:nvSpPr>
        <p:spPr>
          <a:xfrm>
            <a:off x="-6927" y="5334000"/>
            <a:ext cx="3485057" cy="1200329"/>
          </a:xfrm>
          <a:prstGeom prst="rect">
            <a:avLst/>
          </a:prstGeom>
        </p:spPr>
        <p:txBody>
          <a:bodyPr wrap="none">
            <a:spAutoFit/>
          </a:bodyPr>
          <a:lstStyle/>
          <a:p>
            <a:r>
              <a:rPr lang="en-US" dirty="0" smtClean="0"/>
              <a:t>One </a:t>
            </a:r>
            <a:r>
              <a:rPr lang="en-US" dirty="0"/>
              <a:t>of the circles is </a:t>
            </a:r>
            <a:r>
              <a:rPr lang="en-US" dirty="0" smtClean="0"/>
              <a:t>hammered.</a:t>
            </a:r>
          </a:p>
          <a:p>
            <a:r>
              <a:rPr lang="en-US" dirty="0"/>
              <a:t>That circle represents the way that </a:t>
            </a:r>
            <a:endParaRPr lang="en-US" dirty="0" smtClean="0"/>
          </a:p>
          <a:p>
            <a:r>
              <a:rPr lang="en-US" dirty="0" smtClean="0"/>
              <a:t>volunteer </a:t>
            </a:r>
            <a:r>
              <a:rPr lang="en-US" dirty="0"/>
              <a:t>service bangs up your </a:t>
            </a:r>
            <a:endParaRPr lang="en-US" dirty="0" smtClean="0"/>
          </a:p>
          <a:p>
            <a:r>
              <a:rPr lang="en-US" dirty="0" smtClean="0"/>
              <a:t>personal </a:t>
            </a:r>
            <a:r>
              <a:rPr lang="en-US" dirty="0"/>
              <a:t>schedule. </a:t>
            </a:r>
          </a:p>
        </p:txBody>
      </p:sp>
    </p:spTree>
    <p:extLst>
      <p:ext uri="{BB962C8B-B14F-4D97-AF65-F5344CB8AC3E}">
        <p14:creationId xmlns:p14="http://schemas.microsoft.com/office/powerpoint/2010/main" val="35329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vol="80000">
                <p:cTn id="36" fill="hold" display="0">
                  <p:stCondLst>
                    <p:cond delay="indefinite"/>
                  </p:stCondLst>
                </p:cTn>
                <p:tgtEl>
                  <p:spTgt spid="10"/>
                </p:tgtEl>
              </p:cMediaNode>
            </p:video>
          </p:childTnLst>
        </p:cTn>
      </p:par>
    </p:tnLst>
    <p:bldLst>
      <p:bldP spid="2" grpId="0" animBg="1"/>
      <p:bldP spid="5" grpId="0"/>
      <p:bldP spid="6"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dirty="0" smtClean="0">
                <a:latin typeface="Arial Black" panose="020B0A04020102020204" pitchFamily="34" charset="0"/>
              </a:rPr>
              <a:t>Review </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What did I get my self into????</a:t>
            </a:r>
          </a:p>
          <a:p>
            <a:pPr marL="0" indent="0">
              <a:buNone/>
            </a:pPr>
            <a:r>
              <a:rPr lang="en-US" dirty="0"/>
              <a:t>	</a:t>
            </a:r>
            <a:r>
              <a:rPr lang="en-US" dirty="0" smtClean="0"/>
              <a:t>	</a:t>
            </a:r>
          </a:p>
          <a:p>
            <a:pPr marL="0" indent="0">
              <a:buNone/>
            </a:pPr>
            <a:r>
              <a:rPr lang="en-US" dirty="0"/>
              <a:t>	W</a:t>
            </a:r>
            <a:r>
              <a:rPr lang="en-US" dirty="0" smtClean="0"/>
              <a:t>e figured out you are in the right place!</a:t>
            </a:r>
          </a:p>
          <a:p>
            <a:pPr marL="0" indent="0">
              <a:buNone/>
            </a:pPr>
            <a:r>
              <a:rPr lang="en-US" dirty="0"/>
              <a:t>	</a:t>
            </a:r>
            <a:r>
              <a:rPr lang="en-US" dirty="0" smtClean="0"/>
              <a:t>	You care…</a:t>
            </a:r>
          </a:p>
          <a:p>
            <a:pPr lvl="5"/>
            <a:r>
              <a:rPr lang="en-US" dirty="0" smtClean="0"/>
              <a:t> </a:t>
            </a:r>
            <a:r>
              <a:rPr lang="en-US" sz="2600" dirty="0" smtClean="0"/>
              <a:t>about your child</a:t>
            </a:r>
          </a:p>
          <a:p>
            <a:pPr lvl="5"/>
            <a:r>
              <a:rPr lang="en-US" sz="2600" dirty="0" smtClean="0"/>
              <a:t>about your school</a:t>
            </a:r>
          </a:p>
          <a:p>
            <a:pPr lvl="5"/>
            <a:r>
              <a:rPr lang="en-US" sz="2600" dirty="0" smtClean="0"/>
              <a:t>wanting to be involved in the decision-	making process at the school, area and 	district</a:t>
            </a:r>
          </a:p>
          <a:p>
            <a:pPr lvl="5"/>
            <a:r>
              <a:rPr lang="en-US" sz="2600" dirty="0" smtClean="0"/>
              <a:t>promoting involvement</a:t>
            </a:r>
            <a:endParaRPr lang="en-US" sz="2600" b="1" dirty="0" smtClean="0"/>
          </a:p>
          <a:p>
            <a:pPr marL="0" indent="0">
              <a:buNone/>
            </a:pPr>
            <a:r>
              <a:rPr lang="en-US" dirty="0" smtClean="0"/>
              <a:t> </a:t>
            </a:r>
            <a:endParaRPr lang="en-US" sz="5400" dirty="0" smtClean="0">
              <a:solidFill>
                <a:srgbClr val="92D050"/>
              </a:solidFill>
            </a:endParaRPr>
          </a:p>
          <a:p>
            <a:pPr marL="0" indent="0">
              <a:buNone/>
            </a:pPr>
            <a:endParaRPr lang="en-US" b="1" dirty="0"/>
          </a:p>
        </p:txBody>
      </p:sp>
      <p:pic>
        <p:nvPicPr>
          <p:cNvPr id="4" name="Picture 2" descr="Is there a way to restart a stalled or stopped fermentation or shoul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1579418" cy="1858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3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b="1" dirty="0" smtClean="0">
                <a:latin typeface="Arial Black" panose="020B0A04020102020204" pitchFamily="34" charset="0"/>
              </a:rPr>
              <a:t>Quick Overview:</a:t>
            </a:r>
            <a:br>
              <a:rPr lang="en-US" b="1" dirty="0" smtClean="0">
                <a:latin typeface="Arial Black" panose="020B0A04020102020204" pitchFamily="34" charset="0"/>
              </a:rPr>
            </a:br>
            <a:r>
              <a:rPr lang="en-US" dirty="0">
                <a:latin typeface="Arial Black" panose="020B0A04020102020204" pitchFamily="34" charset="0"/>
              </a:rPr>
              <a:t>R</a:t>
            </a:r>
            <a:r>
              <a:rPr lang="en-US" dirty="0" smtClean="0">
                <a:latin typeface="Arial Black" panose="020B0A04020102020204" pitchFamily="34" charset="0"/>
              </a:rPr>
              <a:t>esponsibilities</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pPr algn="ctr"/>
            <a:r>
              <a:rPr lang="en-US" dirty="0" smtClean="0"/>
              <a:t>Policy 1.3</a:t>
            </a:r>
          </a:p>
          <a:p>
            <a:pPr algn="ctr"/>
            <a:r>
              <a:rPr lang="en-US" dirty="0" err="1" smtClean="0"/>
              <a:t>SAF</a:t>
            </a:r>
            <a:r>
              <a:rPr lang="en-US" dirty="0" smtClean="0"/>
              <a:t> Check list</a:t>
            </a:r>
          </a:p>
          <a:p>
            <a:pPr algn="ctr"/>
            <a:r>
              <a:rPr lang="en-US" dirty="0" smtClean="0"/>
              <a:t>Agenda</a:t>
            </a:r>
          </a:p>
          <a:p>
            <a:pPr algn="ctr"/>
            <a:r>
              <a:rPr lang="en-US" dirty="0" smtClean="0"/>
              <a:t>Minutes</a:t>
            </a:r>
          </a:p>
          <a:p>
            <a:pPr algn="ctr"/>
            <a:r>
              <a:rPr lang="en-US" dirty="0" smtClean="0"/>
              <a:t>Sunshine</a:t>
            </a:r>
          </a:p>
          <a:p>
            <a:pPr algn="ctr"/>
            <a:r>
              <a:rPr lang="en-US" dirty="0" smtClean="0"/>
              <a:t>Robert’s Rules</a:t>
            </a:r>
          </a:p>
        </p:txBody>
      </p:sp>
    </p:spTree>
    <p:extLst>
      <p:ext uri="{BB962C8B-B14F-4D97-AF65-F5344CB8AC3E}">
        <p14:creationId xmlns:p14="http://schemas.microsoft.com/office/powerpoint/2010/main" val="204290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dirty="0" smtClean="0">
                <a:latin typeface="Arial Black" panose="020B0A04020102020204" pitchFamily="34" charset="0"/>
              </a:rPr>
              <a:t>Policy 1.3 - PURPOSE</a:t>
            </a:r>
            <a:endParaRPr lang="en-US" dirty="0">
              <a:latin typeface="Arial Black" panose="020B0A04020102020204" pitchFamily="34" charset="0"/>
            </a:endParaRPr>
          </a:p>
        </p:txBody>
      </p:sp>
      <p:pic>
        <p:nvPicPr>
          <p:cNvPr id="4" name="Content Placeholder 3" descr="C:\Users\Linda\AppData\Local\Microsoft\Windows\INetCache\IE\BNCLT38H\Lawyer_with_book[1].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457200"/>
            <a:ext cx="725885" cy="145176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14400" y="1828800"/>
            <a:ext cx="7467600" cy="2223686"/>
          </a:xfrm>
          <a:prstGeom prst="rect">
            <a:avLst/>
          </a:prstGeom>
        </p:spPr>
        <p:txBody>
          <a:bodyPr wrap="square">
            <a:spAutoFit/>
          </a:bodyPr>
          <a:lstStyle/>
          <a:p>
            <a:pPr lvl="0" algn="ctr">
              <a:spcBef>
                <a:spcPts val="0"/>
              </a:spcBef>
              <a:spcAft>
                <a:spcPts val="0"/>
              </a:spcAft>
            </a:pPr>
            <a:r>
              <a:rPr lang="en-US" sz="3200" b="0" dirty="0" smtClean="0">
                <a:solidFill>
                  <a:srgbClr val="000000"/>
                </a:solidFill>
              </a:rPr>
              <a:t>Every school shall have a School Advisory Forum (</a:t>
            </a:r>
            <a:r>
              <a:rPr lang="en-US" sz="3200" b="0" dirty="0" err="1" smtClean="0">
                <a:solidFill>
                  <a:srgbClr val="000000"/>
                </a:solidFill>
              </a:rPr>
              <a:t>SAF</a:t>
            </a:r>
            <a:r>
              <a:rPr lang="en-US" sz="3200" b="0" dirty="0" smtClean="0">
                <a:solidFill>
                  <a:srgbClr val="000000"/>
                </a:solidFill>
              </a:rPr>
              <a:t>) that shall foster and promote communication between its stakeholders, the school, and the Area Advisory Council</a:t>
            </a:r>
            <a:r>
              <a:rPr lang="en-US" sz="1050" b="0" dirty="0" smtClean="0">
                <a:solidFill>
                  <a:srgbClr val="000000"/>
                </a:solidFill>
              </a:rPr>
              <a:t>. </a:t>
            </a:r>
          </a:p>
          <a:p>
            <a:pPr lvl="0" algn="ctr">
              <a:spcBef>
                <a:spcPts val="0"/>
              </a:spcBef>
              <a:spcAft>
                <a:spcPts val="0"/>
              </a:spcAft>
            </a:pPr>
            <a:endParaRPr lang="en-US" sz="1050" b="0" dirty="0">
              <a:solidFill>
                <a:srgbClr val="000000"/>
              </a:solidFill>
            </a:endParaRPr>
          </a:p>
        </p:txBody>
      </p:sp>
    </p:spTree>
    <p:extLst>
      <p:ext uri="{BB962C8B-B14F-4D97-AF65-F5344CB8AC3E}">
        <p14:creationId xmlns:p14="http://schemas.microsoft.com/office/powerpoint/2010/main" val="84556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41621"/>
            <a:ext cx="7848600" cy="1143000"/>
          </a:xfrm>
          <a:solidFill>
            <a:schemeClr val="tx2">
              <a:lumMod val="20000"/>
              <a:lumOff val="80000"/>
            </a:schemeClr>
          </a:solidFill>
        </p:spPr>
        <p:txBody>
          <a:bodyPr/>
          <a:lstStyle/>
          <a:p>
            <a:r>
              <a:rPr lang="en-US" dirty="0" smtClean="0">
                <a:latin typeface="Arial Black" panose="020B0A04020102020204" pitchFamily="34" charset="0"/>
              </a:rPr>
              <a:t>Policy 1.3 MEMBERSHIP</a:t>
            </a: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t>1. 	</a:t>
            </a:r>
            <a:r>
              <a:rPr lang="en-US" sz="3100" b="1" u="sng" dirty="0" smtClean="0">
                <a:solidFill>
                  <a:srgbClr val="00B050"/>
                </a:solidFill>
              </a:rPr>
              <a:t>The membership of the School Advisory Forum (</a:t>
            </a:r>
            <a:r>
              <a:rPr lang="en-US" sz="3100" b="1" u="sng" dirty="0" err="1" smtClean="0">
                <a:solidFill>
                  <a:srgbClr val="00B050"/>
                </a:solidFill>
              </a:rPr>
              <a:t>SAF</a:t>
            </a:r>
            <a:r>
              <a:rPr lang="en-US" sz="3100" b="1" u="sng" dirty="0" smtClean="0">
                <a:solidFill>
                  <a:srgbClr val="00B050"/>
                </a:solidFill>
              </a:rPr>
              <a:t>) shall be representative of the school community </a:t>
            </a:r>
            <a:r>
              <a:rPr lang="en-US" sz="3100" b="1" dirty="0" smtClean="0"/>
              <a:t>to include parents or guardians of students enrolled In the school, students of the school, business partners of the school, community members and business people. Participation from all ethnic, religious, cultural and socioeconomic backgrounds is welcomed and encouraged.</a:t>
            </a:r>
          </a:p>
          <a:p>
            <a:pPr marL="457200" indent="-457200">
              <a:buAutoNum type="arabicPeriod" startAt="2"/>
            </a:pPr>
            <a:r>
              <a:rPr lang="en-US" sz="3100" b="1" u="sng" dirty="0" smtClean="0">
                <a:solidFill>
                  <a:srgbClr val="00B050"/>
                </a:solidFill>
              </a:rPr>
              <a:t>A Broward County School Board employee shall not be the chair at the school where employed. The Chair and Vice-chair shall be a parent or custodial guardian of a student who will be enrolled and attending the school during their term of service.</a:t>
            </a:r>
            <a:r>
              <a:rPr lang="en-US" sz="3100" b="1" dirty="0" smtClean="0">
                <a:solidFill>
                  <a:srgbClr val="00B050"/>
                </a:solidFill>
              </a:rPr>
              <a:t> </a:t>
            </a:r>
            <a:r>
              <a:rPr lang="en-US" sz="3100" b="1" dirty="0" smtClean="0"/>
              <a:t>Officers should be elected per their school bylaws</a:t>
            </a:r>
          </a:p>
          <a:p>
            <a:r>
              <a:rPr lang="en-US" sz="3100" b="1" dirty="0" smtClean="0"/>
              <a:t>Note:  Open to all stakeholders.   (Representative of the 	community served by the school, including, but not limited to 	parents, PTO/PTA’s, Booster Clubs, Student government,  	senior citizens, local government officials, elected officials, 	and civic leaders.)</a:t>
            </a:r>
          </a:p>
          <a:p>
            <a:endParaRPr lang="en-US" sz="3100" b="1" dirty="0"/>
          </a:p>
        </p:txBody>
      </p:sp>
      <p:pic>
        <p:nvPicPr>
          <p:cNvPr id="4" name="Picture 3" descr="C:\Users\Linda\AppData\Local\Microsoft\Windows\INetCache\IE\BNCLT38H\Lawyer_with_book[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419" y="124688"/>
            <a:ext cx="761999" cy="1523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49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err="1" smtClean="0">
                <a:latin typeface="Arial Black" panose="020B0A04020102020204" pitchFamily="34" charset="0"/>
              </a:rPr>
              <a:t>SAF</a:t>
            </a:r>
            <a:r>
              <a:rPr lang="en-US" dirty="0" smtClean="0">
                <a:latin typeface="Arial Black" panose="020B0A04020102020204" pitchFamily="34" charset="0"/>
              </a:rPr>
              <a:t> Duties</a:t>
            </a:r>
            <a:endParaRPr lang="en-US" dirty="0">
              <a:latin typeface="Arial Black" panose="020B0A04020102020204" pitchFamily="34" charset="0"/>
            </a:endParaRPr>
          </a:p>
        </p:txBody>
      </p:sp>
      <p:sp>
        <p:nvSpPr>
          <p:cNvPr id="4" name="Content Placeholder 2"/>
          <p:cNvSpPr>
            <a:spLocks noGrp="1"/>
          </p:cNvSpPr>
          <p:nvPr>
            <p:ph idx="1"/>
          </p:nvPr>
        </p:nvSpPr>
        <p:spPr/>
        <p:txBody>
          <a:bodyPr>
            <a:normAutofit fontScale="77500" lnSpcReduction="20000"/>
          </a:bodyPr>
          <a:lstStyle/>
          <a:p>
            <a:r>
              <a:rPr lang="en-US" dirty="0" smtClean="0"/>
              <a:t>A member of the School Advisory Council per policy 1403</a:t>
            </a:r>
          </a:p>
          <a:p>
            <a:r>
              <a:rPr lang="en-US" dirty="0" err="1" smtClean="0"/>
              <a:t>SAF</a:t>
            </a:r>
            <a:r>
              <a:rPr lang="en-US" dirty="0" smtClean="0"/>
              <a:t> </a:t>
            </a:r>
            <a:r>
              <a:rPr lang="en-US" dirty="0"/>
              <a:t>Chair or designee shall represent </a:t>
            </a:r>
            <a:r>
              <a:rPr lang="en-US" dirty="0" err="1"/>
              <a:t>SAF</a:t>
            </a:r>
            <a:r>
              <a:rPr lang="en-US" dirty="0"/>
              <a:t> as voting member of the Area Advisory </a:t>
            </a:r>
            <a:r>
              <a:rPr lang="en-US" dirty="0" smtClean="0"/>
              <a:t>Council meetings.</a:t>
            </a:r>
          </a:p>
          <a:p>
            <a:r>
              <a:rPr lang="en-US" dirty="0" smtClean="0"/>
              <a:t>The </a:t>
            </a:r>
            <a:r>
              <a:rPr lang="en-US" dirty="0" err="1" smtClean="0"/>
              <a:t>SAF</a:t>
            </a:r>
            <a:r>
              <a:rPr lang="en-US" dirty="0" smtClean="0"/>
              <a:t> </a:t>
            </a:r>
            <a:r>
              <a:rPr lang="en-US" dirty="0"/>
              <a:t>shall bring forth recommendations, concerns and interests to and from their </a:t>
            </a:r>
            <a:r>
              <a:rPr lang="en-US" dirty="0" smtClean="0"/>
              <a:t>Area Advisory </a:t>
            </a:r>
            <a:r>
              <a:rPr lang="en-US" dirty="0"/>
              <a:t>Council.</a:t>
            </a:r>
          </a:p>
          <a:p>
            <a:r>
              <a:rPr lang="en-US" b="0" dirty="0" smtClean="0"/>
              <a:t>Note:  </a:t>
            </a:r>
            <a:r>
              <a:rPr lang="en-US" altLang="en-US" b="0" dirty="0"/>
              <a:t>All duties will be advisory in nature, none of which will conflict with any of the powers and duties reserved by law, policy or administrative guidelines to the principal</a:t>
            </a:r>
            <a:r>
              <a:rPr lang="en-US" altLang="en-US" b="0" dirty="0" smtClean="0"/>
              <a:t>.</a:t>
            </a:r>
          </a:p>
          <a:p>
            <a:r>
              <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Each school principal shall notify their </a:t>
            </a:r>
            <a:r>
              <a:rPr lang="en-US" sz="31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SAF</a:t>
            </a:r>
            <a:r>
              <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Chair to solicit Committee volunteers </a:t>
            </a:r>
            <a:r>
              <a:rPr lang="en-US"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 represent </a:t>
            </a:r>
            <a:r>
              <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a:t>
            </a:r>
            <a:r>
              <a:rPr lang="en-US" sz="31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IZone</a:t>
            </a:r>
            <a:r>
              <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an orientation meeting in October and two pre-scheduled </a:t>
            </a:r>
            <a:r>
              <a:rPr lang="en-US"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meetings to </a:t>
            </a:r>
            <a:r>
              <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 held in November</a:t>
            </a:r>
            <a:r>
              <a:rPr lang="en-US"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2400" dirty="0" smtClean="0"/>
              <a:t>RESOLUTION 15-112 </a:t>
            </a:r>
            <a:endParaRPr lang="en-US"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en-US" altLang="en-US" b="0" dirty="0"/>
          </a:p>
          <a:p>
            <a:endParaRPr lang="en-US" dirty="0"/>
          </a:p>
        </p:txBody>
      </p:sp>
      <p:pic>
        <p:nvPicPr>
          <p:cNvPr id="5" name="Picture 4" descr="C:\Users\Linda\AppData\Local\Microsoft\Windows\INetCache\IE\BNCLT38H\Lawyer_with_book[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6419" y="124688"/>
            <a:ext cx="761999" cy="1523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4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1589</TotalTime>
  <Words>1378</Words>
  <Application>Microsoft Office PowerPoint</Application>
  <PresentationFormat>On-screen Show (4:3)</PresentationFormat>
  <Paragraphs>238</Paragraphs>
  <Slides>34</Slides>
  <Notes>0</Notes>
  <HiddenSlides>0</HiddenSlides>
  <MMClips>6</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Principal and SAF Chairs  Working Together</vt:lpstr>
      <vt:lpstr>Lest We Forget Where It Started</vt:lpstr>
      <vt:lpstr> The Geri Introcaso Hall of Fame Award</vt:lpstr>
      <vt:lpstr>In Her Honor For 4 Years of Service Recipients receive a pin composed of three circles. </vt:lpstr>
      <vt:lpstr>Review </vt:lpstr>
      <vt:lpstr>Quick Overview: Responsibilities</vt:lpstr>
      <vt:lpstr>Policy 1.3 - PURPOSE</vt:lpstr>
      <vt:lpstr>Policy 1.3 MEMBERSHIP</vt:lpstr>
      <vt:lpstr>SAF Duties</vt:lpstr>
      <vt:lpstr>Review: How do I get started? </vt:lpstr>
      <vt:lpstr>2.  Starting the Partnership with your Principal</vt:lpstr>
      <vt:lpstr>3.  Continue Working Together Never Blindside your Principal</vt:lpstr>
      <vt:lpstr>     Name of  Organization:     ABC Elementary School Name of Group:   School Advisory Forum Agenda Location:    123 Elm Lane, Ft. Lauderdale FL 33333 Type of meeting:   General Meeting Time:    September 9, 2015 – 7 P.M.      </vt:lpstr>
      <vt:lpstr>What belongs in a set of minutes?</vt:lpstr>
      <vt:lpstr>The Value of an Advisory Forum</vt:lpstr>
      <vt:lpstr>Building Relationships</vt:lpstr>
      <vt:lpstr>Remember:        agree   to   disagree</vt:lpstr>
      <vt:lpstr>  Timeline for Advisory Feedback</vt:lpstr>
      <vt:lpstr>The Looping Process</vt:lpstr>
      <vt:lpstr>  The Way It Works</vt:lpstr>
      <vt:lpstr>Timeline</vt:lpstr>
      <vt:lpstr>Sunshine Applies to SAF &amp; SAC</vt:lpstr>
      <vt:lpstr>Sunshine Law Applies to SAF &amp; SAC </vt:lpstr>
      <vt:lpstr>Sunshine Law  Applies to SAF &amp; SAC</vt:lpstr>
      <vt:lpstr>Who is Robert and    what are his Rules?</vt:lpstr>
      <vt:lpstr>Robert’s Rules Address:</vt:lpstr>
      <vt:lpstr>How are Motions made?</vt:lpstr>
      <vt:lpstr>The Process</vt:lpstr>
      <vt:lpstr>Process Continued</vt:lpstr>
      <vt:lpstr>Process continued</vt:lpstr>
      <vt:lpstr>By Laws</vt:lpstr>
      <vt:lpstr>Advisory Process Navigating the Schools</vt:lpstr>
      <vt:lpstr>Navigating Schools</vt:lpstr>
      <vt:lpstr>Q &amp; 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Principals and SAF Chairs Working Together</dc:title>
  <dc:creator>Linda Ferrara</dc:creator>
  <cp:lastModifiedBy>veronica</cp:lastModifiedBy>
  <cp:revision>55</cp:revision>
  <dcterms:created xsi:type="dcterms:W3CDTF">2015-09-14T23:39:06Z</dcterms:created>
  <dcterms:modified xsi:type="dcterms:W3CDTF">2016-06-22T20:10:41Z</dcterms:modified>
</cp:coreProperties>
</file>